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8" d="100"/>
          <a:sy n="18" d="100"/>
        </p:scale>
        <p:origin x="1524"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en-US"/>
              <a:t>Trends in Drug Detection (2023–2025)</a:t>
            </a:r>
          </a:p>
        </c:rich>
      </c:tx>
      <c:overlay val="0"/>
    </c:title>
    <c:autoTitleDeleted val="0"/>
    <c:plotArea>
      <c:layout/>
      <c:lineChart>
        <c:grouping val="standard"/>
        <c:varyColors val="0"/>
        <c:ser>
          <c:idx val="0"/>
          <c:order val="0"/>
          <c:tx>
            <c:strRef>
              <c:f>Sheet1!$B$1</c:f>
              <c:strCache>
                <c:ptCount val="1"/>
                <c:pt idx="0">
                  <c:v>Zolpidem</c:v>
                </c:pt>
              </c:strCache>
            </c:strRef>
          </c:tx>
          <c:marker>
            <c:symbol val="none"/>
          </c:marker>
          <c:cat>
            <c:strRef>
              <c:f>Sheet1!$A$2:$A$4</c:f>
              <c:strCache>
                <c:ptCount val="3"/>
                <c:pt idx="0">
                  <c:v>2023</c:v>
                </c:pt>
                <c:pt idx="1">
                  <c:v>2024</c:v>
                </c:pt>
                <c:pt idx="2">
                  <c:v>2025</c:v>
                </c:pt>
              </c:strCache>
            </c:strRef>
          </c:cat>
          <c:val>
            <c:numRef>
              <c:f>Sheet1!$B$2:$B$4</c:f>
              <c:numCache>
                <c:formatCode>General</c:formatCode>
                <c:ptCount val="3"/>
                <c:pt idx="0">
                  <c:v>15</c:v>
                </c:pt>
                <c:pt idx="1">
                  <c:v>21</c:v>
                </c:pt>
                <c:pt idx="2">
                  <c:v>25</c:v>
                </c:pt>
              </c:numCache>
            </c:numRef>
          </c:val>
          <c:smooth val="0"/>
          <c:extLst>
            <c:ext xmlns:c16="http://schemas.microsoft.com/office/drawing/2014/chart" uri="{C3380CC4-5D6E-409C-BE32-E72D297353CC}">
              <c16:uniqueId val="{00000000-D543-42D0-AE17-1F2B305095A9}"/>
            </c:ext>
          </c:extLst>
        </c:ser>
        <c:ser>
          <c:idx val="1"/>
          <c:order val="1"/>
          <c:tx>
            <c:strRef>
              <c:f>Sheet1!$C$1</c:f>
              <c:strCache>
                <c:ptCount val="1"/>
                <c:pt idx="0">
                  <c:v>Benzodiazepines</c:v>
                </c:pt>
              </c:strCache>
            </c:strRef>
          </c:tx>
          <c:marker>
            <c:symbol val="none"/>
          </c:marker>
          <c:cat>
            <c:strRef>
              <c:f>Sheet1!$A$2:$A$4</c:f>
              <c:strCache>
                <c:ptCount val="3"/>
                <c:pt idx="0">
                  <c:v>2023</c:v>
                </c:pt>
                <c:pt idx="1">
                  <c:v>2024</c:v>
                </c:pt>
                <c:pt idx="2">
                  <c:v>2025</c:v>
                </c:pt>
              </c:strCache>
            </c:strRef>
          </c:cat>
          <c:val>
            <c:numRef>
              <c:f>Sheet1!$C$2:$C$4</c:f>
              <c:numCache>
                <c:formatCode>General</c:formatCode>
                <c:ptCount val="3"/>
                <c:pt idx="0">
                  <c:v>22</c:v>
                </c:pt>
                <c:pt idx="1">
                  <c:v>31</c:v>
                </c:pt>
                <c:pt idx="2">
                  <c:v>31</c:v>
                </c:pt>
              </c:numCache>
            </c:numRef>
          </c:val>
          <c:smooth val="0"/>
          <c:extLst>
            <c:ext xmlns:c16="http://schemas.microsoft.com/office/drawing/2014/chart" uri="{C3380CC4-5D6E-409C-BE32-E72D297353CC}">
              <c16:uniqueId val="{00000001-D543-42D0-AE17-1F2B305095A9}"/>
            </c:ext>
          </c:extLst>
        </c:ser>
        <c:ser>
          <c:idx val="2"/>
          <c:order val="2"/>
          <c:tx>
            <c:strRef>
              <c:f>Sheet1!$D$1</c:f>
              <c:strCache>
                <c:ptCount val="1"/>
                <c:pt idx="0">
                  <c:v>Phenothiazines</c:v>
                </c:pt>
              </c:strCache>
            </c:strRef>
          </c:tx>
          <c:marker>
            <c:symbol val="none"/>
          </c:marker>
          <c:cat>
            <c:strRef>
              <c:f>Sheet1!$A$2:$A$4</c:f>
              <c:strCache>
                <c:ptCount val="3"/>
                <c:pt idx="0">
                  <c:v>2023</c:v>
                </c:pt>
                <c:pt idx="1">
                  <c:v>2024</c:v>
                </c:pt>
                <c:pt idx="2">
                  <c:v>2025</c:v>
                </c:pt>
              </c:strCache>
            </c:strRef>
          </c:cat>
          <c:val>
            <c:numRef>
              <c:f>Sheet1!$D$2:$D$4</c:f>
              <c:numCache>
                <c:formatCode>General</c:formatCode>
                <c:ptCount val="3"/>
                <c:pt idx="0">
                  <c:v>6</c:v>
                </c:pt>
                <c:pt idx="1">
                  <c:v>8</c:v>
                </c:pt>
                <c:pt idx="2">
                  <c:v>10</c:v>
                </c:pt>
              </c:numCache>
            </c:numRef>
          </c:val>
          <c:smooth val="0"/>
          <c:extLst>
            <c:ext xmlns:c16="http://schemas.microsoft.com/office/drawing/2014/chart" uri="{C3380CC4-5D6E-409C-BE32-E72D297353CC}">
              <c16:uniqueId val="{00000002-D543-42D0-AE17-1F2B305095A9}"/>
            </c:ext>
          </c:extLst>
        </c:ser>
        <c:ser>
          <c:idx val="3"/>
          <c:order val="3"/>
          <c:tx>
            <c:strRef>
              <c:f>Sheet1!$E$1</c:f>
              <c:strCache>
                <c:ptCount val="1"/>
                <c:pt idx="0">
                  <c:v>Anticholinergics</c:v>
                </c:pt>
              </c:strCache>
            </c:strRef>
          </c:tx>
          <c:marker>
            <c:symbol val="none"/>
          </c:marker>
          <c:cat>
            <c:strRef>
              <c:f>Sheet1!$A$2:$A$4</c:f>
              <c:strCache>
                <c:ptCount val="3"/>
                <c:pt idx="0">
                  <c:v>2023</c:v>
                </c:pt>
                <c:pt idx="1">
                  <c:v>2024</c:v>
                </c:pt>
                <c:pt idx="2">
                  <c:v>2025</c:v>
                </c:pt>
              </c:strCache>
            </c:strRef>
          </c:cat>
          <c:val>
            <c:numRef>
              <c:f>Sheet1!$E$2:$E$4</c:f>
              <c:numCache>
                <c:formatCode>General</c:formatCode>
                <c:ptCount val="3"/>
                <c:pt idx="0">
                  <c:v>4</c:v>
                </c:pt>
                <c:pt idx="1">
                  <c:v>6</c:v>
                </c:pt>
                <c:pt idx="2">
                  <c:v>11</c:v>
                </c:pt>
              </c:numCache>
            </c:numRef>
          </c:val>
          <c:smooth val="0"/>
          <c:extLst>
            <c:ext xmlns:c16="http://schemas.microsoft.com/office/drawing/2014/chart" uri="{C3380CC4-5D6E-409C-BE32-E72D297353CC}">
              <c16:uniqueId val="{00000003-D543-42D0-AE17-1F2B305095A9}"/>
            </c:ext>
          </c:extLst>
        </c:ser>
        <c:ser>
          <c:idx val="4"/>
          <c:order val="4"/>
          <c:tx>
            <c:strRef>
              <c:f>Sheet1!$F$1</c:f>
              <c:strCache>
                <c:ptCount val="1"/>
                <c:pt idx="0">
                  <c:v>Stimulants</c:v>
                </c:pt>
              </c:strCache>
            </c:strRef>
          </c:tx>
          <c:marker>
            <c:symbol val="none"/>
          </c:marker>
          <c:cat>
            <c:strRef>
              <c:f>Sheet1!$A$2:$A$4</c:f>
              <c:strCache>
                <c:ptCount val="3"/>
                <c:pt idx="0">
                  <c:v>2023</c:v>
                </c:pt>
                <c:pt idx="1">
                  <c:v>2024</c:v>
                </c:pt>
                <c:pt idx="2">
                  <c:v>2025</c:v>
                </c:pt>
              </c:strCache>
            </c:strRef>
          </c:cat>
          <c:val>
            <c:numRef>
              <c:f>Sheet1!$F$2:$F$4</c:f>
              <c:numCache>
                <c:formatCode>General</c:formatCode>
                <c:ptCount val="3"/>
                <c:pt idx="0">
                  <c:v>0</c:v>
                </c:pt>
                <c:pt idx="1">
                  <c:v>35</c:v>
                </c:pt>
                <c:pt idx="2">
                  <c:v>40</c:v>
                </c:pt>
              </c:numCache>
            </c:numRef>
          </c:val>
          <c:smooth val="0"/>
          <c:extLst>
            <c:ext xmlns:c16="http://schemas.microsoft.com/office/drawing/2014/chart" uri="{C3380CC4-5D6E-409C-BE32-E72D297353CC}">
              <c16:uniqueId val="{00000004-D543-42D0-AE17-1F2B305095A9}"/>
            </c:ext>
          </c:extLst>
        </c:ser>
        <c:ser>
          <c:idx val="5"/>
          <c:order val="5"/>
          <c:tx>
            <c:strRef>
              <c:f>Sheet1!$G$1</c:f>
              <c:strCache>
                <c:ptCount val="1"/>
                <c:pt idx="0">
                  <c:v>Scopolamine</c:v>
                </c:pt>
              </c:strCache>
            </c:strRef>
          </c:tx>
          <c:marker>
            <c:symbol val="none"/>
          </c:marker>
          <c:cat>
            <c:strRef>
              <c:f>Sheet1!$A$2:$A$4</c:f>
              <c:strCache>
                <c:ptCount val="3"/>
                <c:pt idx="0">
                  <c:v>2023</c:v>
                </c:pt>
                <c:pt idx="1">
                  <c:v>2024</c:v>
                </c:pt>
                <c:pt idx="2">
                  <c:v>2025</c:v>
                </c:pt>
              </c:strCache>
            </c:strRef>
          </c:cat>
          <c:val>
            <c:numRef>
              <c:f>Sheet1!$G$2:$G$4</c:f>
              <c:numCache>
                <c:formatCode>General</c:formatCode>
                <c:ptCount val="3"/>
                <c:pt idx="0">
                  <c:v>3</c:v>
                </c:pt>
                <c:pt idx="1">
                  <c:v>8</c:v>
                </c:pt>
                <c:pt idx="2">
                  <c:v>14</c:v>
                </c:pt>
              </c:numCache>
            </c:numRef>
          </c:val>
          <c:smooth val="0"/>
          <c:extLst>
            <c:ext xmlns:c16="http://schemas.microsoft.com/office/drawing/2014/chart" uri="{C3380CC4-5D6E-409C-BE32-E72D297353CC}">
              <c16:uniqueId val="{00000005-D543-42D0-AE17-1F2B305095A9}"/>
            </c:ext>
          </c:extLst>
        </c:ser>
        <c:dLbls>
          <c:showLegendKey val="0"/>
          <c:showVal val="0"/>
          <c:showCatName val="0"/>
          <c:showSerName val="0"/>
          <c:showPercent val="0"/>
          <c:showBubbleSize val="0"/>
        </c:dLbls>
        <c:smooth val="0"/>
        <c:axId val="2118791784"/>
        <c:axId val="2140495176"/>
      </c:lineChart>
      <c:catAx>
        <c:axId val="2118791784"/>
        <c:scaling>
          <c:orientation val="minMax"/>
        </c:scaling>
        <c:delete val="0"/>
        <c:axPos val="b"/>
        <c:numFmt formatCode="General" sourceLinked="0"/>
        <c:majorTickMark val="out"/>
        <c:minorTickMark val="none"/>
        <c:tickLblPos val="nextTo"/>
        <c:crossAx val="2140495176"/>
        <c:crosses val="autoZero"/>
        <c:auto val="1"/>
        <c:lblAlgn val="ctr"/>
        <c:lblOffset val="100"/>
        <c:noMultiLvlLbl val="0"/>
      </c:catAx>
      <c:valAx>
        <c:axId val="2140495176"/>
        <c:scaling>
          <c:orientation val="minMax"/>
        </c:scaling>
        <c:delete val="0"/>
        <c:axPos val="l"/>
        <c:majorGridlines/>
        <c:numFmt formatCode="General" sourceLinked="1"/>
        <c:majorTickMark val="out"/>
        <c:minorTickMark val="none"/>
        <c:tickLblPos val="nextTo"/>
        <c:crossAx val="2118791784"/>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DCFA2A-12F1-49EF-9AAB-2CCB733AEE25}" type="doc">
      <dgm:prSet loTypeId="urn:microsoft.com/office/officeart/2005/8/layout/process5" loCatId="process" qsTypeId="urn:microsoft.com/office/officeart/2005/8/quickstyle/simple1" qsCatId="simple" csTypeId="urn:microsoft.com/office/officeart/2005/8/colors/colorful5" csCatId="colorful" phldr="1"/>
      <dgm:spPr/>
      <dgm:t>
        <a:bodyPr/>
        <a:lstStyle/>
        <a:p>
          <a:endParaRPr lang="en-US"/>
        </a:p>
      </dgm:t>
    </dgm:pt>
    <dgm:pt modelId="{FA0BC8B3-D7CA-43E9-9B06-4924094F17BF}">
      <dgm:prSet phldrT="[Text]" phldr="0"/>
      <dgm:spPr/>
      <dgm:t>
        <a:bodyPr/>
        <a:lstStyle/>
        <a:p>
          <a:r>
            <a:rPr lang="en-US" dirty="0"/>
            <a:t>Submission to Government Chemist</a:t>
          </a:r>
        </a:p>
      </dgm:t>
    </dgm:pt>
    <dgm:pt modelId="{B131F100-2F69-48E9-8BC7-384732E58339}" type="parTrans" cxnId="{B7861F72-55B0-4B89-8632-5FC965633849}">
      <dgm:prSet/>
      <dgm:spPr/>
      <dgm:t>
        <a:bodyPr/>
        <a:lstStyle/>
        <a:p>
          <a:endParaRPr lang="en-US"/>
        </a:p>
      </dgm:t>
    </dgm:pt>
    <dgm:pt modelId="{9A52EF21-0300-4F75-B162-6529E2BCFB7A}" type="sibTrans" cxnId="{B7861F72-55B0-4B89-8632-5FC965633849}">
      <dgm:prSet/>
      <dgm:spPr/>
      <dgm:t>
        <a:bodyPr/>
        <a:lstStyle/>
        <a:p>
          <a:endParaRPr lang="en-US"/>
        </a:p>
      </dgm:t>
    </dgm:pt>
    <dgm:pt modelId="{8C4626CD-94E3-44F6-9C02-28BF5652A7AC}">
      <dgm:prSet phldrT="[Text]" phldr="0"/>
      <dgm:spPr/>
      <dgm:t>
        <a:bodyPr/>
        <a:lstStyle/>
        <a:p>
          <a:r>
            <a:rPr lang="en-US" dirty="0"/>
            <a:t>Laboratory Analysis</a:t>
          </a:r>
        </a:p>
      </dgm:t>
    </dgm:pt>
    <dgm:pt modelId="{99601BF0-96BB-40B8-869E-C74810C8FD38}" type="parTrans" cxnId="{77401435-ECC1-4617-8811-38742E4E780F}">
      <dgm:prSet/>
      <dgm:spPr/>
      <dgm:t>
        <a:bodyPr/>
        <a:lstStyle/>
        <a:p>
          <a:endParaRPr lang="en-US"/>
        </a:p>
      </dgm:t>
    </dgm:pt>
    <dgm:pt modelId="{EB0F0E5A-D1B8-4AB7-A5E7-1778E39F6EE2}" type="sibTrans" cxnId="{77401435-ECC1-4617-8811-38742E4E780F}">
      <dgm:prSet/>
      <dgm:spPr/>
      <dgm:t>
        <a:bodyPr/>
        <a:lstStyle/>
        <a:p>
          <a:endParaRPr lang="en-US"/>
        </a:p>
      </dgm:t>
    </dgm:pt>
    <dgm:pt modelId="{6B42081B-EC2E-4CFD-BD78-21585B1AED16}">
      <dgm:prSet phldrT="[Text]" phldr="0"/>
      <dgm:spPr/>
      <dgm:t>
        <a:bodyPr/>
        <a:lstStyle/>
        <a:p>
          <a:r>
            <a:rPr lang="en-US" dirty="0"/>
            <a:t>Drug Classification</a:t>
          </a:r>
        </a:p>
      </dgm:t>
    </dgm:pt>
    <dgm:pt modelId="{BC1D95A7-4E9A-4EB6-A350-CDF068B3F0E5}" type="parTrans" cxnId="{D60A7FE7-99E6-42E8-B1AB-D5DF5D17D1C1}">
      <dgm:prSet/>
      <dgm:spPr/>
      <dgm:t>
        <a:bodyPr/>
        <a:lstStyle/>
        <a:p>
          <a:endParaRPr lang="en-US"/>
        </a:p>
      </dgm:t>
    </dgm:pt>
    <dgm:pt modelId="{45E746C6-1F2B-46F3-B089-C53D9849A152}" type="sibTrans" cxnId="{D60A7FE7-99E6-42E8-B1AB-D5DF5D17D1C1}">
      <dgm:prSet/>
      <dgm:spPr/>
      <dgm:t>
        <a:bodyPr/>
        <a:lstStyle/>
        <a:p>
          <a:endParaRPr lang="en-US"/>
        </a:p>
      </dgm:t>
    </dgm:pt>
    <dgm:pt modelId="{F70A8466-4179-49B2-828B-6AAF332F44D7}">
      <dgm:prSet phldrT="[Text]" phldr="0"/>
      <dgm:spPr/>
      <dgm:t>
        <a:bodyPr/>
        <a:lstStyle/>
        <a:p>
          <a:r>
            <a:rPr lang="en-US" dirty="0"/>
            <a:t>Data Aggregation</a:t>
          </a:r>
        </a:p>
        <a:p>
          <a:r>
            <a:rPr lang="en-US" dirty="0"/>
            <a:t>(2023 – 2025)</a:t>
          </a:r>
        </a:p>
      </dgm:t>
    </dgm:pt>
    <dgm:pt modelId="{4E71C3B8-386C-4D7B-BC7C-8D3B5993C11A}" type="parTrans" cxnId="{C145A624-3E32-48DC-8536-1D3E6C9AD011}">
      <dgm:prSet/>
      <dgm:spPr/>
      <dgm:t>
        <a:bodyPr/>
        <a:lstStyle/>
        <a:p>
          <a:endParaRPr lang="en-US"/>
        </a:p>
      </dgm:t>
    </dgm:pt>
    <dgm:pt modelId="{CE93BAA3-45CA-49DF-A928-752E19003420}" type="sibTrans" cxnId="{C145A624-3E32-48DC-8536-1D3E6C9AD011}">
      <dgm:prSet/>
      <dgm:spPr/>
      <dgm:t>
        <a:bodyPr/>
        <a:lstStyle/>
        <a:p>
          <a:endParaRPr lang="en-US"/>
        </a:p>
      </dgm:t>
    </dgm:pt>
    <dgm:pt modelId="{2D767137-AB6F-47B7-965C-5F667D86AAE4}">
      <dgm:prSet phldrT="[Text]" phldr="0"/>
      <dgm:spPr/>
      <dgm:t>
        <a:bodyPr/>
        <a:lstStyle/>
        <a:p>
          <a:r>
            <a:rPr lang="en-US" dirty="0"/>
            <a:t>Trend </a:t>
          </a:r>
        </a:p>
        <a:p>
          <a:r>
            <a:rPr lang="en-US" dirty="0"/>
            <a:t>Analysis</a:t>
          </a:r>
        </a:p>
      </dgm:t>
    </dgm:pt>
    <dgm:pt modelId="{42A66A1E-6452-4945-B65F-9562C9A3492A}" type="parTrans" cxnId="{AA34B6D1-B238-4987-AE2C-85BCCAADD9A7}">
      <dgm:prSet/>
      <dgm:spPr/>
      <dgm:t>
        <a:bodyPr/>
        <a:lstStyle/>
        <a:p>
          <a:endParaRPr lang="en-US"/>
        </a:p>
      </dgm:t>
    </dgm:pt>
    <dgm:pt modelId="{88EB1CFB-8090-435D-BC75-DFC0F05FB20D}" type="sibTrans" cxnId="{AA34B6D1-B238-4987-AE2C-85BCCAADD9A7}">
      <dgm:prSet/>
      <dgm:spPr/>
      <dgm:t>
        <a:bodyPr/>
        <a:lstStyle/>
        <a:p>
          <a:endParaRPr lang="en-US"/>
        </a:p>
      </dgm:t>
    </dgm:pt>
    <dgm:pt modelId="{E636DC77-85C0-4235-9F44-59922FBB3750}" type="pres">
      <dgm:prSet presAssocID="{1ADCFA2A-12F1-49EF-9AAB-2CCB733AEE25}" presName="diagram" presStyleCnt="0">
        <dgm:presLayoutVars>
          <dgm:dir/>
          <dgm:resizeHandles val="exact"/>
        </dgm:presLayoutVars>
      </dgm:prSet>
      <dgm:spPr/>
    </dgm:pt>
    <dgm:pt modelId="{A0642772-760E-4946-86F2-9C1B9AFF547C}" type="pres">
      <dgm:prSet presAssocID="{FA0BC8B3-D7CA-43E9-9B06-4924094F17BF}" presName="node" presStyleLbl="node1" presStyleIdx="0" presStyleCnt="5">
        <dgm:presLayoutVars>
          <dgm:bulletEnabled val="1"/>
        </dgm:presLayoutVars>
      </dgm:prSet>
      <dgm:spPr/>
    </dgm:pt>
    <dgm:pt modelId="{A87B6B2D-689F-4E35-9AE2-DB2C1D307D0F}" type="pres">
      <dgm:prSet presAssocID="{9A52EF21-0300-4F75-B162-6529E2BCFB7A}" presName="sibTrans" presStyleLbl="sibTrans2D1" presStyleIdx="0" presStyleCnt="4"/>
      <dgm:spPr/>
    </dgm:pt>
    <dgm:pt modelId="{4812399E-0FED-4CEB-9562-CC7AA93ED8E5}" type="pres">
      <dgm:prSet presAssocID="{9A52EF21-0300-4F75-B162-6529E2BCFB7A}" presName="connectorText" presStyleLbl="sibTrans2D1" presStyleIdx="0" presStyleCnt="4"/>
      <dgm:spPr/>
    </dgm:pt>
    <dgm:pt modelId="{1DADA3E4-33AA-4195-BFB1-7BEB69F880F7}" type="pres">
      <dgm:prSet presAssocID="{8C4626CD-94E3-44F6-9C02-28BF5652A7AC}" presName="node" presStyleLbl="node1" presStyleIdx="1" presStyleCnt="5">
        <dgm:presLayoutVars>
          <dgm:bulletEnabled val="1"/>
        </dgm:presLayoutVars>
      </dgm:prSet>
      <dgm:spPr/>
    </dgm:pt>
    <dgm:pt modelId="{787AF98C-27B8-4E55-B35E-DA7784207F09}" type="pres">
      <dgm:prSet presAssocID="{EB0F0E5A-D1B8-4AB7-A5E7-1778E39F6EE2}" presName="sibTrans" presStyleLbl="sibTrans2D1" presStyleIdx="1" presStyleCnt="4"/>
      <dgm:spPr/>
    </dgm:pt>
    <dgm:pt modelId="{4C2C33C0-6FA0-4FC2-9ED9-95FA5851ACBF}" type="pres">
      <dgm:prSet presAssocID="{EB0F0E5A-D1B8-4AB7-A5E7-1778E39F6EE2}" presName="connectorText" presStyleLbl="sibTrans2D1" presStyleIdx="1" presStyleCnt="4"/>
      <dgm:spPr/>
    </dgm:pt>
    <dgm:pt modelId="{70B5DEA5-2489-40DC-BAC3-9EE28125D882}" type="pres">
      <dgm:prSet presAssocID="{6B42081B-EC2E-4CFD-BD78-21585B1AED16}" presName="node" presStyleLbl="node1" presStyleIdx="2" presStyleCnt="5">
        <dgm:presLayoutVars>
          <dgm:bulletEnabled val="1"/>
        </dgm:presLayoutVars>
      </dgm:prSet>
      <dgm:spPr/>
    </dgm:pt>
    <dgm:pt modelId="{6338CD55-5485-4A86-BE73-1A1669C30502}" type="pres">
      <dgm:prSet presAssocID="{45E746C6-1F2B-46F3-B089-C53D9849A152}" presName="sibTrans" presStyleLbl="sibTrans2D1" presStyleIdx="2" presStyleCnt="4"/>
      <dgm:spPr/>
    </dgm:pt>
    <dgm:pt modelId="{3436BD4D-D5CB-4AFC-B4FE-22C4CCB54839}" type="pres">
      <dgm:prSet presAssocID="{45E746C6-1F2B-46F3-B089-C53D9849A152}" presName="connectorText" presStyleLbl="sibTrans2D1" presStyleIdx="2" presStyleCnt="4"/>
      <dgm:spPr/>
    </dgm:pt>
    <dgm:pt modelId="{EAF4B28F-D8B9-4615-A6C9-30A1BAED8F5F}" type="pres">
      <dgm:prSet presAssocID="{F70A8466-4179-49B2-828B-6AAF332F44D7}" presName="node" presStyleLbl="node1" presStyleIdx="3" presStyleCnt="5">
        <dgm:presLayoutVars>
          <dgm:bulletEnabled val="1"/>
        </dgm:presLayoutVars>
      </dgm:prSet>
      <dgm:spPr/>
    </dgm:pt>
    <dgm:pt modelId="{00AB00A5-5925-4976-A340-9E009218F509}" type="pres">
      <dgm:prSet presAssocID="{CE93BAA3-45CA-49DF-A928-752E19003420}" presName="sibTrans" presStyleLbl="sibTrans2D1" presStyleIdx="3" presStyleCnt="4"/>
      <dgm:spPr/>
    </dgm:pt>
    <dgm:pt modelId="{2C7EC37F-B3B2-419D-BDDD-2619DDEF5BDB}" type="pres">
      <dgm:prSet presAssocID="{CE93BAA3-45CA-49DF-A928-752E19003420}" presName="connectorText" presStyleLbl="sibTrans2D1" presStyleIdx="3" presStyleCnt="4"/>
      <dgm:spPr/>
    </dgm:pt>
    <dgm:pt modelId="{A45F8FC3-8253-45D8-9D52-D59737D64D8B}" type="pres">
      <dgm:prSet presAssocID="{2D767137-AB6F-47B7-965C-5F667D86AAE4}" presName="node" presStyleLbl="node1" presStyleIdx="4" presStyleCnt="5">
        <dgm:presLayoutVars>
          <dgm:bulletEnabled val="1"/>
        </dgm:presLayoutVars>
      </dgm:prSet>
      <dgm:spPr/>
    </dgm:pt>
  </dgm:ptLst>
  <dgm:cxnLst>
    <dgm:cxn modelId="{FA08AA0F-991F-4E1D-849A-A16B1E1ECA63}" type="presOf" srcId="{FA0BC8B3-D7CA-43E9-9B06-4924094F17BF}" destId="{A0642772-760E-4946-86F2-9C1B9AFF547C}" srcOrd="0" destOrd="0" presId="urn:microsoft.com/office/officeart/2005/8/layout/process5"/>
    <dgm:cxn modelId="{C145A624-3E32-48DC-8536-1D3E6C9AD011}" srcId="{1ADCFA2A-12F1-49EF-9AAB-2CCB733AEE25}" destId="{F70A8466-4179-49B2-828B-6AAF332F44D7}" srcOrd="3" destOrd="0" parTransId="{4E71C3B8-386C-4D7B-BC7C-8D3B5993C11A}" sibTransId="{CE93BAA3-45CA-49DF-A928-752E19003420}"/>
    <dgm:cxn modelId="{95EB2F2F-2D26-42CC-8267-12213C33464A}" type="presOf" srcId="{EB0F0E5A-D1B8-4AB7-A5E7-1778E39F6EE2}" destId="{787AF98C-27B8-4E55-B35E-DA7784207F09}" srcOrd="0" destOrd="0" presId="urn:microsoft.com/office/officeart/2005/8/layout/process5"/>
    <dgm:cxn modelId="{C7860635-ECD4-462D-812D-A8F5AD64F51B}" type="presOf" srcId="{9A52EF21-0300-4F75-B162-6529E2BCFB7A}" destId="{4812399E-0FED-4CEB-9562-CC7AA93ED8E5}" srcOrd="1" destOrd="0" presId="urn:microsoft.com/office/officeart/2005/8/layout/process5"/>
    <dgm:cxn modelId="{77401435-ECC1-4617-8811-38742E4E780F}" srcId="{1ADCFA2A-12F1-49EF-9AAB-2CCB733AEE25}" destId="{8C4626CD-94E3-44F6-9C02-28BF5652A7AC}" srcOrd="1" destOrd="0" parTransId="{99601BF0-96BB-40B8-869E-C74810C8FD38}" sibTransId="{EB0F0E5A-D1B8-4AB7-A5E7-1778E39F6EE2}"/>
    <dgm:cxn modelId="{222E8A5D-E373-4DF7-A0D3-2842E7254B17}" type="presOf" srcId="{1ADCFA2A-12F1-49EF-9AAB-2CCB733AEE25}" destId="{E636DC77-85C0-4235-9F44-59922FBB3750}" srcOrd="0" destOrd="0" presId="urn:microsoft.com/office/officeart/2005/8/layout/process5"/>
    <dgm:cxn modelId="{56F2DB5D-F0AF-4226-AA28-C8AFBF408751}" type="presOf" srcId="{CE93BAA3-45CA-49DF-A928-752E19003420}" destId="{2C7EC37F-B3B2-419D-BDDD-2619DDEF5BDB}" srcOrd="1" destOrd="0" presId="urn:microsoft.com/office/officeart/2005/8/layout/process5"/>
    <dgm:cxn modelId="{B7861F72-55B0-4B89-8632-5FC965633849}" srcId="{1ADCFA2A-12F1-49EF-9AAB-2CCB733AEE25}" destId="{FA0BC8B3-D7CA-43E9-9B06-4924094F17BF}" srcOrd="0" destOrd="0" parTransId="{B131F100-2F69-48E9-8BC7-384732E58339}" sibTransId="{9A52EF21-0300-4F75-B162-6529E2BCFB7A}"/>
    <dgm:cxn modelId="{2B2D9356-B9C5-49CB-A0AA-1D7992BDA6CD}" type="presOf" srcId="{EB0F0E5A-D1B8-4AB7-A5E7-1778E39F6EE2}" destId="{4C2C33C0-6FA0-4FC2-9ED9-95FA5851ACBF}" srcOrd="1" destOrd="0" presId="urn:microsoft.com/office/officeart/2005/8/layout/process5"/>
    <dgm:cxn modelId="{9AE03B81-4073-4486-95EF-8F6BC72E8708}" type="presOf" srcId="{8C4626CD-94E3-44F6-9C02-28BF5652A7AC}" destId="{1DADA3E4-33AA-4195-BFB1-7BEB69F880F7}" srcOrd="0" destOrd="0" presId="urn:microsoft.com/office/officeart/2005/8/layout/process5"/>
    <dgm:cxn modelId="{767D229B-1C52-4E6A-AFFF-602999E6DE16}" type="presOf" srcId="{45E746C6-1F2B-46F3-B089-C53D9849A152}" destId="{6338CD55-5485-4A86-BE73-1A1669C30502}" srcOrd="0" destOrd="0" presId="urn:microsoft.com/office/officeart/2005/8/layout/process5"/>
    <dgm:cxn modelId="{2A7BB5A1-DD9E-4859-B730-779757813A54}" type="presOf" srcId="{F70A8466-4179-49B2-828B-6AAF332F44D7}" destId="{EAF4B28F-D8B9-4615-A6C9-30A1BAED8F5F}" srcOrd="0" destOrd="0" presId="urn:microsoft.com/office/officeart/2005/8/layout/process5"/>
    <dgm:cxn modelId="{9E18F1B4-C0EB-4745-B9C5-3F5D5101DD3C}" type="presOf" srcId="{CE93BAA3-45CA-49DF-A928-752E19003420}" destId="{00AB00A5-5925-4976-A340-9E009218F509}" srcOrd="0" destOrd="0" presId="urn:microsoft.com/office/officeart/2005/8/layout/process5"/>
    <dgm:cxn modelId="{7F0632C9-48A8-4AD2-B5FF-657C3ED0B782}" type="presOf" srcId="{2D767137-AB6F-47B7-965C-5F667D86AAE4}" destId="{A45F8FC3-8253-45D8-9D52-D59737D64D8B}" srcOrd="0" destOrd="0" presId="urn:microsoft.com/office/officeart/2005/8/layout/process5"/>
    <dgm:cxn modelId="{6D37FCD0-980E-47BC-BF5D-55317C9F9E6B}" type="presOf" srcId="{6B42081B-EC2E-4CFD-BD78-21585B1AED16}" destId="{70B5DEA5-2489-40DC-BAC3-9EE28125D882}" srcOrd="0" destOrd="0" presId="urn:microsoft.com/office/officeart/2005/8/layout/process5"/>
    <dgm:cxn modelId="{AA34B6D1-B238-4987-AE2C-85BCCAADD9A7}" srcId="{1ADCFA2A-12F1-49EF-9AAB-2CCB733AEE25}" destId="{2D767137-AB6F-47B7-965C-5F667D86AAE4}" srcOrd="4" destOrd="0" parTransId="{42A66A1E-6452-4945-B65F-9562C9A3492A}" sibTransId="{88EB1CFB-8090-435D-BC75-DFC0F05FB20D}"/>
    <dgm:cxn modelId="{2BBC4DD2-CDAC-42C1-9776-DF6D0D716703}" type="presOf" srcId="{9A52EF21-0300-4F75-B162-6529E2BCFB7A}" destId="{A87B6B2D-689F-4E35-9AE2-DB2C1D307D0F}" srcOrd="0" destOrd="0" presId="urn:microsoft.com/office/officeart/2005/8/layout/process5"/>
    <dgm:cxn modelId="{291114D7-CFBD-487A-8CD5-F691BE66AF8C}" type="presOf" srcId="{45E746C6-1F2B-46F3-B089-C53D9849A152}" destId="{3436BD4D-D5CB-4AFC-B4FE-22C4CCB54839}" srcOrd="1" destOrd="0" presId="urn:microsoft.com/office/officeart/2005/8/layout/process5"/>
    <dgm:cxn modelId="{D60A7FE7-99E6-42E8-B1AB-D5DF5D17D1C1}" srcId="{1ADCFA2A-12F1-49EF-9AAB-2CCB733AEE25}" destId="{6B42081B-EC2E-4CFD-BD78-21585B1AED16}" srcOrd="2" destOrd="0" parTransId="{BC1D95A7-4E9A-4EB6-A350-CDF068B3F0E5}" sibTransId="{45E746C6-1F2B-46F3-B089-C53D9849A152}"/>
    <dgm:cxn modelId="{F9650986-96B2-49C3-9102-8636B0D74118}" type="presParOf" srcId="{E636DC77-85C0-4235-9F44-59922FBB3750}" destId="{A0642772-760E-4946-86F2-9C1B9AFF547C}" srcOrd="0" destOrd="0" presId="urn:microsoft.com/office/officeart/2005/8/layout/process5"/>
    <dgm:cxn modelId="{BA017BD3-876D-4741-B827-48ED9CA87F99}" type="presParOf" srcId="{E636DC77-85C0-4235-9F44-59922FBB3750}" destId="{A87B6B2D-689F-4E35-9AE2-DB2C1D307D0F}" srcOrd="1" destOrd="0" presId="urn:microsoft.com/office/officeart/2005/8/layout/process5"/>
    <dgm:cxn modelId="{D259EAC9-BCF3-4DF2-BE16-59D93B077A1D}" type="presParOf" srcId="{A87B6B2D-689F-4E35-9AE2-DB2C1D307D0F}" destId="{4812399E-0FED-4CEB-9562-CC7AA93ED8E5}" srcOrd="0" destOrd="0" presId="urn:microsoft.com/office/officeart/2005/8/layout/process5"/>
    <dgm:cxn modelId="{740E2086-9D64-40D9-9834-65CF8AFDAEC3}" type="presParOf" srcId="{E636DC77-85C0-4235-9F44-59922FBB3750}" destId="{1DADA3E4-33AA-4195-BFB1-7BEB69F880F7}" srcOrd="2" destOrd="0" presId="urn:microsoft.com/office/officeart/2005/8/layout/process5"/>
    <dgm:cxn modelId="{F4F654D1-CFF4-4DC6-A8B3-B01307029DF0}" type="presParOf" srcId="{E636DC77-85C0-4235-9F44-59922FBB3750}" destId="{787AF98C-27B8-4E55-B35E-DA7784207F09}" srcOrd="3" destOrd="0" presId="urn:microsoft.com/office/officeart/2005/8/layout/process5"/>
    <dgm:cxn modelId="{58FBE7EA-CD78-423E-98AE-1079DED4A4AB}" type="presParOf" srcId="{787AF98C-27B8-4E55-B35E-DA7784207F09}" destId="{4C2C33C0-6FA0-4FC2-9ED9-95FA5851ACBF}" srcOrd="0" destOrd="0" presId="urn:microsoft.com/office/officeart/2005/8/layout/process5"/>
    <dgm:cxn modelId="{A57B351E-091E-4067-994F-C25F562AE252}" type="presParOf" srcId="{E636DC77-85C0-4235-9F44-59922FBB3750}" destId="{70B5DEA5-2489-40DC-BAC3-9EE28125D882}" srcOrd="4" destOrd="0" presId="urn:microsoft.com/office/officeart/2005/8/layout/process5"/>
    <dgm:cxn modelId="{EB8F4B52-3C5D-4971-A9B4-3388D822A8E1}" type="presParOf" srcId="{E636DC77-85C0-4235-9F44-59922FBB3750}" destId="{6338CD55-5485-4A86-BE73-1A1669C30502}" srcOrd="5" destOrd="0" presId="urn:microsoft.com/office/officeart/2005/8/layout/process5"/>
    <dgm:cxn modelId="{D42E90D5-FCBC-423F-B132-EE3241E51770}" type="presParOf" srcId="{6338CD55-5485-4A86-BE73-1A1669C30502}" destId="{3436BD4D-D5CB-4AFC-B4FE-22C4CCB54839}" srcOrd="0" destOrd="0" presId="urn:microsoft.com/office/officeart/2005/8/layout/process5"/>
    <dgm:cxn modelId="{45E367F5-9AD1-4D17-B2A2-5D1B5C0E35AE}" type="presParOf" srcId="{E636DC77-85C0-4235-9F44-59922FBB3750}" destId="{EAF4B28F-D8B9-4615-A6C9-30A1BAED8F5F}" srcOrd="6" destOrd="0" presId="urn:microsoft.com/office/officeart/2005/8/layout/process5"/>
    <dgm:cxn modelId="{361304A4-D19F-406A-90B1-639726C206B4}" type="presParOf" srcId="{E636DC77-85C0-4235-9F44-59922FBB3750}" destId="{00AB00A5-5925-4976-A340-9E009218F509}" srcOrd="7" destOrd="0" presId="urn:microsoft.com/office/officeart/2005/8/layout/process5"/>
    <dgm:cxn modelId="{75874BF4-EB61-4E10-8E0A-826A887C3612}" type="presParOf" srcId="{00AB00A5-5925-4976-A340-9E009218F509}" destId="{2C7EC37F-B3B2-419D-BDDD-2619DDEF5BDB}" srcOrd="0" destOrd="0" presId="urn:microsoft.com/office/officeart/2005/8/layout/process5"/>
    <dgm:cxn modelId="{AEB5784D-709D-4EA8-90A9-A36D0462B2E1}" type="presParOf" srcId="{E636DC77-85C0-4235-9F44-59922FBB3750}" destId="{A45F8FC3-8253-45D8-9D52-D59737D64D8B}" srcOrd="8" destOrd="0" presId="urn:microsoft.com/office/officeart/2005/8/layout/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8AFD42-3427-458D-94E4-C97676FDB7D2}" type="doc">
      <dgm:prSet loTypeId="urn:microsoft.com/office/officeart/2005/8/layout/StepDownProcess" loCatId="process" qsTypeId="urn:microsoft.com/office/officeart/2005/8/quickstyle/simple1" qsCatId="simple" csTypeId="urn:microsoft.com/office/officeart/2005/8/colors/colorful1" csCatId="colorful" phldr="1"/>
      <dgm:spPr/>
      <dgm:t>
        <a:bodyPr/>
        <a:lstStyle/>
        <a:p>
          <a:endParaRPr lang="en-US"/>
        </a:p>
      </dgm:t>
    </dgm:pt>
    <dgm:pt modelId="{24643A1E-E6C6-4BB0-9A82-742E7122531E}">
      <dgm:prSet phldrT="[Text]"/>
      <dgm:spPr/>
      <dgm:t>
        <a:bodyPr/>
        <a:lstStyle/>
        <a:p>
          <a:pPr>
            <a:buNone/>
          </a:pPr>
          <a:r>
            <a:rPr lang="en-US" dirty="0"/>
            <a:t>Screened for stupefying drugs</a:t>
          </a:r>
        </a:p>
      </dgm:t>
    </dgm:pt>
    <dgm:pt modelId="{565E51E9-9AF4-4280-A9CF-76A2CA752894}" type="parTrans" cxnId="{BA30B198-5E2A-4A78-83E3-A809B81E7E39}">
      <dgm:prSet/>
      <dgm:spPr/>
      <dgm:t>
        <a:bodyPr/>
        <a:lstStyle/>
        <a:p>
          <a:endParaRPr lang="en-US"/>
        </a:p>
      </dgm:t>
    </dgm:pt>
    <dgm:pt modelId="{A4DC373A-9476-4D78-8F97-24D50FD012D7}" type="sibTrans" cxnId="{BA30B198-5E2A-4A78-83E3-A809B81E7E39}">
      <dgm:prSet/>
      <dgm:spPr/>
      <dgm:t>
        <a:bodyPr/>
        <a:lstStyle/>
        <a:p>
          <a:endParaRPr lang="en-US"/>
        </a:p>
      </dgm:t>
    </dgm:pt>
    <dgm:pt modelId="{F952D708-C963-485D-BC2A-B97496BAC5BC}">
      <dgm:prSet phldrT="[Text]" custT="1"/>
      <dgm:spPr/>
      <dgm:t>
        <a:bodyPr/>
        <a:lstStyle/>
        <a:p>
          <a:pPr>
            <a:buNone/>
          </a:pPr>
          <a:r>
            <a:rPr lang="en-US" sz="3200" dirty="0"/>
            <a:t>Included cases </a:t>
          </a:r>
        </a:p>
        <a:p>
          <a:pPr>
            <a:buNone/>
          </a:pPr>
          <a:r>
            <a:rPr lang="en-US" sz="3200" dirty="0"/>
            <a:t>(n = 290 total)</a:t>
          </a:r>
          <a:br>
            <a:rPr lang="en-US" sz="2400" dirty="0"/>
          </a:br>
          <a:endParaRPr lang="en-US" sz="2400" dirty="0"/>
        </a:p>
      </dgm:t>
    </dgm:pt>
    <dgm:pt modelId="{B65916E3-8070-466F-9F3D-2D484D6E7FD5}" type="parTrans" cxnId="{D8023E48-B03E-4509-8A15-F0D744A29E54}">
      <dgm:prSet/>
      <dgm:spPr/>
      <dgm:t>
        <a:bodyPr/>
        <a:lstStyle/>
        <a:p>
          <a:endParaRPr lang="en-US"/>
        </a:p>
      </dgm:t>
    </dgm:pt>
    <dgm:pt modelId="{ABE32E3D-646A-4FDA-A201-E292D74CFBCF}" type="sibTrans" cxnId="{D8023E48-B03E-4509-8A15-F0D744A29E54}">
      <dgm:prSet/>
      <dgm:spPr/>
      <dgm:t>
        <a:bodyPr/>
        <a:lstStyle/>
        <a:p>
          <a:endParaRPr lang="en-US"/>
        </a:p>
      </dgm:t>
    </dgm:pt>
    <dgm:pt modelId="{E44CF1F7-C5E0-4A9A-9DAA-4D44508B282F}">
      <dgm:prSet phldrT="[Text]"/>
      <dgm:spPr/>
      <dgm:t>
        <a:bodyPr/>
        <a:lstStyle/>
        <a:p>
          <a:pPr>
            <a:buNone/>
          </a:pPr>
          <a:r>
            <a:rPr lang="en-US" dirty="0"/>
            <a:t>Categorized by drug class</a:t>
          </a:r>
        </a:p>
      </dgm:t>
    </dgm:pt>
    <dgm:pt modelId="{AE35A4F7-52A2-4B7E-88A8-F092988EDC4B}" type="parTrans" cxnId="{540DDCA4-FBB5-41F4-A02E-AC7B17A925D2}">
      <dgm:prSet/>
      <dgm:spPr/>
      <dgm:t>
        <a:bodyPr/>
        <a:lstStyle/>
        <a:p>
          <a:endParaRPr lang="en-US"/>
        </a:p>
      </dgm:t>
    </dgm:pt>
    <dgm:pt modelId="{3245862E-AD63-481A-9BAA-7ADDB370EB6F}" type="sibTrans" cxnId="{540DDCA4-FBB5-41F4-A02E-AC7B17A925D2}">
      <dgm:prSet/>
      <dgm:spPr/>
      <dgm:t>
        <a:bodyPr/>
        <a:lstStyle/>
        <a:p>
          <a:endParaRPr lang="en-US"/>
        </a:p>
      </dgm:t>
    </dgm:pt>
    <dgm:pt modelId="{1AD819A9-AD4B-4E3D-8690-94C8EBBA44ED}" type="pres">
      <dgm:prSet presAssocID="{978AFD42-3427-458D-94E4-C97676FDB7D2}" presName="rootnode" presStyleCnt="0">
        <dgm:presLayoutVars>
          <dgm:chMax/>
          <dgm:chPref/>
          <dgm:dir/>
          <dgm:animLvl val="lvl"/>
        </dgm:presLayoutVars>
      </dgm:prSet>
      <dgm:spPr/>
    </dgm:pt>
    <dgm:pt modelId="{B7608F32-E3CA-4FA6-BB3E-0920875CB3EB}" type="pres">
      <dgm:prSet presAssocID="{24643A1E-E6C6-4BB0-9A82-742E7122531E}" presName="composite" presStyleCnt="0"/>
      <dgm:spPr/>
    </dgm:pt>
    <dgm:pt modelId="{956FB842-3045-44F5-A3BD-509B023623AC}" type="pres">
      <dgm:prSet presAssocID="{24643A1E-E6C6-4BB0-9A82-742E7122531E}" presName="bentUpArrow1" presStyleLbl="alignImgPlace1" presStyleIdx="0" presStyleCnt="2" custScaleX="150135" custLinFactNeighborX="-28426" custLinFactNeighborY="-3362"/>
      <dgm:spPr/>
    </dgm:pt>
    <dgm:pt modelId="{DC793547-DBB5-4E15-A3F5-46EBCEDB658C}" type="pres">
      <dgm:prSet presAssocID="{24643A1E-E6C6-4BB0-9A82-742E7122531E}" presName="ParentText" presStyleLbl="node1" presStyleIdx="0" presStyleCnt="3" custScaleX="156659">
        <dgm:presLayoutVars>
          <dgm:chMax val="1"/>
          <dgm:chPref val="1"/>
          <dgm:bulletEnabled val="1"/>
        </dgm:presLayoutVars>
      </dgm:prSet>
      <dgm:spPr/>
    </dgm:pt>
    <dgm:pt modelId="{F3368D62-769D-4D58-808A-3F4C5CF14DC0}" type="pres">
      <dgm:prSet presAssocID="{24643A1E-E6C6-4BB0-9A82-742E7122531E}" presName="ChildText" presStyleLbl="revTx" presStyleIdx="0" presStyleCnt="2">
        <dgm:presLayoutVars>
          <dgm:chMax val="0"/>
          <dgm:chPref val="0"/>
          <dgm:bulletEnabled val="1"/>
        </dgm:presLayoutVars>
      </dgm:prSet>
      <dgm:spPr/>
    </dgm:pt>
    <dgm:pt modelId="{5E8D00CF-2213-4733-A853-F380A3BF758A}" type="pres">
      <dgm:prSet presAssocID="{A4DC373A-9476-4D78-8F97-24D50FD012D7}" presName="sibTrans" presStyleCnt="0"/>
      <dgm:spPr/>
    </dgm:pt>
    <dgm:pt modelId="{D2CDDEBE-C20D-4642-85ED-A7082138062F}" type="pres">
      <dgm:prSet presAssocID="{F952D708-C963-485D-BC2A-B97496BAC5BC}" presName="composite" presStyleCnt="0"/>
      <dgm:spPr/>
    </dgm:pt>
    <dgm:pt modelId="{8A112A02-FC60-49F1-B164-5F9EC56E1C96}" type="pres">
      <dgm:prSet presAssocID="{F952D708-C963-485D-BC2A-B97496BAC5BC}" presName="bentUpArrow1" presStyleLbl="alignImgPlace1" presStyleIdx="1" presStyleCnt="2" custScaleX="154056" custLinFactNeighborX="-33421"/>
      <dgm:spPr/>
    </dgm:pt>
    <dgm:pt modelId="{1BA3BDA5-B634-480C-A82F-46DA0684833F}" type="pres">
      <dgm:prSet presAssocID="{F952D708-C963-485D-BC2A-B97496BAC5BC}" presName="ParentText" presStyleLbl="node1" presStyleIdx="1" presStyleCnt="3" custScaleX="163792">
        <dgm:presLayoutVars>
          <dgm:chMax val="1"/>
          <dgm:chPref val="1"/>
          <dgm:bulletEnabled val="1"/>
        </dgm:presLayoutVars>
      </dgm:prSet>
      <dgm:spPr/>
    </dgm:pt>
    <dgm:pt modelId="{6157EEA2-70D6-4B47-89CC-2EEC1C89B1C2}" type="pres">
      <dgm:prSet presAssocID="{F952D708-C963-485D-BC2A-B97496BAC5BC}" presName="ChildText" presStyleLbl="revTx" presStyleIdx="1" presStyleCnt="2">
        <dgm:presLayoutVars>
          <dgm:chMax val="0"/>
          <dgm:chPref val="0"/>
          <dgm:bulletEnabled val="1"/>
        </dgm:presLayoutVars>
      </dgm:prSet>
      <dgm:spPr/>
    </dgm:pt>
    <dgm:pt modelId="{3F137AF9-EF5D-4232-92EA-96ED83067717}" type="pres">
      <dgm:prSet presAssocID="{ABE32E3D-646A-4FDA-A201-E292D74CFBCF}" presName="sibTrans" presStyleCnt="0"/>
      <dgm:spPr/>
    </dgm:pt>
    <dgm:pt modelId="{EBB718EA-94DA-4A43-B438-5DAD7BEFD284}" type="pres">
      <dgm:prSet presAssocID="{E44CF1F7-C5E0-4A9A-9DAA-4D44508B282F}" presName="composite" presStyleCnt="0"/>
      <dgm:spPr/>
    </dgm:pt>
    <dgm:pt modelId="{C12FDAC8-82BB-409D-8F4A-DFA62467F4A5}" type="pres">
      <dgm:prSet presAssocID="{E44CF1F7-C5E0-4A9A-9DAA-4D44508B282F}" presName="ParentText" presStyleLbl="node1" presStyleIdx="2" presStyleCnt="3" custScaleX="153261">
        <dgm:presLayoutVars>
          <dgm:chMax val="1"/>
          <dgm:chPref val="1"/>
          <dgm:bulletEnabled val="1"/>
        </dgm:presLayoutVars>
      </dgm:prSet>
      <dgm:spPr/>
    </dgm:pt>
  </dgm:ptLst>
  <dgm:cxnLst>
    <dgm:cxn modelId="{BFD45611-F986-4CB9-93D9-A91F4BAB1F1D}" type="presOf" srcId="{24643A1E-E6C6-4BB0-9A82-742E7122531E}" destId="{DC793547-DBB5-4E15-A3F5-46EBCEDB658C}" srcOrd="0" destOrd="0" presId="urn:microsoft.com/office/officeart/2005/8/layout/StepDownProcess"/>
    <dgm:cxn modelId="{D8023E48-B03E-4509-8A15-F0D744A29E54}" srcId="{978AFD42-3427-458D-94E4-C97676FDB7D2}" destId="{F952D708-C963-485D-BC2A-B97496BAC5BC}" srcOrd="1" destOrd="0" parTransId="{B65916E3-8070-466F-9F3D-2D484D6E7FD5}" sibTransId="{ABE32E3D-646A-4FDA-A201-E292D74CFBCF}"/>
    <dgm:cxn modelId="{CD017692-9A80-45B3-9F22-91C4147C82D9}" type="presOf" srcId="{F952D708-C963-485D-BC2A-B97496BAC5BC}" destId="{1BA3BDA5-B634-480C-A82F-46DA0684833F}" srcOrd="0" destOrd="0" presId="urn:microsoft.com/office/officeart/2005/8/layout/StepDownProcess"/>
    <dgm:cxn modelId="{BA30B198-5E2A-4A78-83E3-A809B81E7E39}" srcId="{978AFD42-3427-458D-94E4-C97676FDB7D2}" destId="{24643A1E-E6C6-4BB0-9A82-742E7122531E}" srcOrd="0" destOrd="0" parTransId="{565E51E9-9AF4-4280-A9CF-76A2CA752894}" sibTransId="{A4DC373A-9476-4D78-8F97-24D50FD012D7}"/>
    <dgm:cxn modelId="{540DDCA4-FBB5-41F4-A02E-AC7B17A925D2}" srcId="{978AFD42-3427-458D-94E4-C97676FDB7D2}" destId="{E44CF1F7-C5E0-4A9A-9DAA-4D44508B282F}" srcOrd="2" destOrd="0" parTransId="{AE35A4F7-52A2-4B7E-88A8-F092988EDC4B}" sibTransId="{3245862E-AD63-481A-9BAA-7ADDB370EB6F}"/>
    <dgm:cxn modelId="{723286BA-B258-4475-9CFA-80E115F4F982}" type="presOf" srcId="{978AFD42-3427-458D-94E4-C97676FDB7D2}" destId="{1AD819A9-AD4B-4E3D-8690-94C8EBBA44ED}" srcOrd="0" destOrd="0" presId="urn:microsoft.com/office/officeart/2005/8/layout/StepDownProcess"/>
    <dgm:cxn modelId="{8E08ABF3-FF3F-46B4-8BEF-51CC319F68FF}" type="presOf" srcId="{E44CF1F7-C5E0-4A9A-9DAA-4D44508B282F}" destId="{C12FDAC8-82BB-409D-8F4A-DFA62467F4A5}" srcOrd="0" destOrd="0" presId="urn:microsoft.com/office/officeart/2005/8/layout/StepDownProcess"/>
    <dgm:cxn modelId="{5589E375-F293-4222-B947-E038919D8E28}" type="presParOf" srcId="{1AD819A9-AD4B-4E3D-8690-94C8EBBA44ED}" destId="{B7608F32-E3CA-4FA6-BB3E-0920875CB3EB}" srcOrd="0" destOrd="0" presId="urn:microsoft.com/office/officeart/2005/8/layout/StepDownProcess"/>
    <dgm:cxn modelId="{CDB5562C-F26C-42DD-8E68-35829CC07B9C}" type="presParOf" srcId="{B7608F32-E3CA-4FA6-BB3E-0920875CB3EB}" destId="{956FB842-3045-44F5-A3BD-509B023623AC}" srcOrd="0" destOrd="0" presId="urn:microsoft.com/office/officeart/2005/8/layout/StepDownProcess"/>
    <dgm:cxn modelId="{33A7CF29-81FB-43A8-9E40-5F5014173284}" type="presParOf" srcId="{B7608F32-E3CA-4FA6-BB3E-0920875CB3EB}" destId="{DC793547-DBB5-4E15-A3F5-46EBCEDB658C}" srcOrd="1" destOrd="0" presId="urn:microsoft.com/office/officeart/2005/8/layout/StepDownProcess"/>
    <dgm:cxn modelId="{1FE599A5-BA5C-4F8C-80FA-7A7BCCFA36C8}" type="presParOf" srcId="{B7608F32-E3CA-4FA6-BB3E-0920875CB3EB}" destId="{F3368D62-769D-4D58-808A-3F4C5CF14DC0}" srcOrd="2" destOrd="0" presId="urn:microsoft.com/office/officeart/2005/8/layout/StepDownProcess"/>
    <dgm:cxn modelId="{808B80AD-8C06-41FA-9607-90996FEB8C36}" type="presParOf" srcId="{1AD819A9-AD4B-4E3D-8690-94C8EBBA44ED}" destId="{5E8D00CF-2213-4733-A853-F380A3BF758A}" srcOrd="1" destOrd="0" presId="urn:microsoft.com/office/officeart/2005/8/layout/StepDownProcess"/>
    <dgm:cxn modelId="{67EB7C78-5522-4343-8ADA-C7DA4B46FD3F}" type="presParOf" srcId="{1AD819A9-AD4B-4E3D-8690-94C8EBBA44ED}" destId="{D2CDDEBE-C20D-4642-85ED-A7082138062F}" srcOrd="2" destOrd="0" presId="urn:microsoft.com/office/officeart/2005/8/layout/StepDownProcess"/>
    <dgm:cxn modelId="{25DE7D8C-6B70-4E80-A8CC-E3493F3EEE95}" type="presParOf" srcId="{D2CDDEBE-C20D-4642-85ED-A7082138062F}" destId="{8A112A02-FC60-49F1-B164-5F9EC56E1C96}" srcOrd="0" destOrd="0" presId="urn:microsoft.com/office/officeart/2005/8/layout/StepDownProcess"/>
    <dgm:cxn modelId="{D3224287-59FD-41F4-8A16-5748DA2DD403}" type="presParOf" srcId="{D2CDDEBE-C20D-4642-85ED-A7082138062F}" destId="{1BA3BDA5-B634-480C-A82F-46DA0684833F}" srcOrd="1" destOrd="0" presId="urn:microsoft.com/office/officeart/2005/8/layout/StepDownProcess"/>
    <dgm:cxn modelId="{9BF6B632-503F-4483-992D-9392E71E326B}" type="presParOf" srcId="{D2CDDEBE-C20D-4642-85ED-A7082138062F}" destId="{6157EEA2-70D6-4B47-89CC-2EEC1C89B1C2}" srcOrd="2" destOrd="0" presId="urn:microsoft.com/office/officeart/2005/8/layout/StepDownProcess"/>
    <dgm:cxn modelId="{A150BF80-02F8-417F-886E-99ED43865831}" type="presParOf" srcId="{1AD819A9-AD4B-4E3D-8690-94C8EBBA44ED}" destId="{3F137AF9-EF5D-4232-92EA-96ED83067717}" srcOrd="3" destOrd="0" presId="urn:microsoft.com/office/officeart/2005/8/layout/StepDownProcess"/>
    <dgm:cxn modelId="{4F8F280D-0CF1-41C1-9C06-FF655A473BE5}" type="presParOf" srcId="{1AD819A9-AD4B-4E3D-8690-94C8EBBA44ED}" destId="{EBB718EA-94DA-4A43-B438-5DAD7BEFD284}" srcOrd="4" destOrd="0" presId="urn:microsoft.com/office/officeart/2005/8/layout/StepDownProcess"/>
    <dgm:cxn modelId="{3E257B01-F9E8-41F8-8B63-5BEFD526A8F0}" type="presParOf" srcId="{EBB718EA-94DA-4A43-B438-5DAD7BEFD284}" destId="{C12FDAC8-82BB-409D-8F4A-DFA62467F4A5}" srcOrd="0" destOrd="0" presId="urn:microsoft.com/office/officeart/2005/8/layout/StepDownProces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642772-760E-4946-86F2-9C1B9AFF547C}">
      <dsp:nvSpPr>
        <dsp:cNvPr id="0" name=""/>
        <dsp:cNvSpPr/>
      </dsp:nvSpPr>
      <dsp:spPr>
        <a:xfrm>
          <a:off x="9145" y="435939"/>
          <a:ext cx="2733622" cy="164017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Submission to Government Chemist</a:t>
          </a:r>
        </a:p>
      </dsp:txBody>
      <dsp:txXfrm>
        <a:off x="57184" y="483978"/>
        <a:ext cx="2637544" cy="1544095"/>
      </dsp:txXfrm>
    </dsp:sp>
    <dsp:sp modelId="{A87B6B2D-689F-4E35-9AE2-DB2C1D307D0F}">
      <dsp:nvSpPr>
        <dsp:cNvPr id="0" name=""/>
        <dsp:cNvSpPr/>
      </dsp:nvSpPr>
      <dsp:spPr>
        <a:xfrm>
          <a:off x="2983327" y="917057"/>
          <a:ext cx="579528" cy="677938"/>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983327" y="1052645"/>
        <a:ext cx="405670" cy="406762"/>
      </dsp:txXfrm>
    </dsp:sp>
    <dsp:sp modelId="{1DADA3E4-33AA-4195-BFB1-7BEB69F880F7}">
      <dsp:nvSpPr>
        <dsp:cNvPr id="0" name=""/>
        <dsp:cNvSpPr/>
      </dsp:nvSpPr>
      <dsp:spPr>
        <a:xfrm>
          <a:off x="3836217" y="435939"/>
          <a:ext cx="2733622" cy="1640173"/>
        </a:xfrm>
        <a:prstGeom prst="roundRect">
          <a:avLst>
            <a:gd name="adj" fmla="val 10000"/>
          </a:avLst>
        </a:prstGeom>
        <a:solidFill>
          <a:schemeClr val="accent5">
            <a:hueOff val="-1689636"/>
            <a:satOff val="-4355"/>
            <a:lumOff val="-2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Laboratory Analysis</a:t>
          </a:r>
        </a:p>
      </dsp:txBody>
      <dsp:txXfrm>
        <a:off x="3884256" y="483978"/>
        <a:ext cx="2637544" cy="1544095"/>
      </dsp:txXfrm>
    </dsp:sp>
    <dsp:sp modelId="{787AF98C-27B8-4E55-B35E-DA7784207F09}">
      <dsp:nvSpPr>
        <dsp:cNvPr id="0" name=""/>
        <dsp:cNvSpPr/>
      </dsp:nvSpPr>
      <dsp:spPr>
        <a:xfrm>
          <a:off x="6810399" y="917057"/>
          <a:ext cx="579528" cy="677938"/>
        </a:xfrm>
        <a:prstGeom prst="rightArrow">
          <a:avLst>
            <a:gd name="adj1" fmla="val 60000"/>
            <a:gd name="adj2" fmla="val 50000"/>
          </a:avLst>
        </a:prstGeom>
        <a:solidFill>
          <a:schemeClr val="accent5">
            <a:hueOff val="-2252848"/>
            <a:satOff val="-5806"/>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6810399" y="1052645"/>
        <a:ext cx="405670" cy="406762"/>
      </dsp:txXfrm>
    </dsp:sp>
    <dsp:sp modelId="{70B5DEA5-2489-40DC-BAC3-9EE28125D882}">
      <dsp:nvSpPr>
        <dsp:cNvPr id="0" name=""/>
        <dsp:cNvSpPr/>
      </dsp:nvSpPr>
      <dsp:spPr>
        <a:xfrm>
          <a:off x="7663289" y="435939"/>
          <a:ext cx="2733622" cy="1640173"/>
        </a:xfrm>
        <a:prstGeom prst="roundRect">
          <a:avLst>
            <a:gd name="adj" fmla="val 10000"/>
          </a:avLst>
        </a:prstGeom>
        <a:solidFill>
          <a:schemeClr val="accent5">
            <a:hueOff val="-3379271"/>
            <a:satOff val="-8710"/>
            <a:lumOff val="-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Drug Classification</a:t>
          </a:r>
        </a:p>
      </dsp:txBody>
      <dsp:txXfrm>
        <a:off x="7711328" y="483978"/>
        <a:ext cx="2637544" cy="1544095"/>
      </dsp:txXfrm>
    </dsp:sp>
    <dsp:sp modelId="{6338CD55-5485-4A86-BE73-1A1669C30502}">
      <dsp:nvSpPr>
        <dsp:cNvPr id="0" name=""/>
        <dsp:cNvSpPr/>
      </dsp:nvSpPr>
      <dsp:spPr>
        <a:xfrm rot="5400000">
          <a:off x="8740336" y="2267467"/>
          <a:ext cx="579528" cy="677938"/>
        </a:xfrm>
        <a:prstGeom prst="rightArrow">
          <a:avLst>
            <a:gd name="adj1" fmla="val 60000"/>
            <a:gd name="adj2" fmla="val 50000"/>
          </a:avLst>
        </a:prstGeom>
        <a:solidFill>
          <a:schemeClr val="accent5">
            <a:hueOff val="-4505695"/>
            <a:satOff val="-11613"/>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5400000">
        <a:off x="8826719" y="2316672"/>
        <a:ext cx="406762" cy="405670"/>
      </dsp:txXfrm>
    </dsp:sp>
    <dsp:sp modelId="{EAF4B28F-D8B9-4615-A6C9-30A1BAED8F5F}">
      <dsp:nvSpPr>
        <dsp:cNvPr id="0" name=""/>
        <dsp:cNvSpPr/>
      </dsp:nvSpPr>
      <dsp:spPr>
        <a:xfrm>
          <a:off x="7663289" y="3169562"/>
          <a:ext cx="2733622" cy="1640173"/>
        </a:xfrm>
        <a:prstGeom prst="roundRect">
          <a:avLst>
            <a:gd name="adj" fmla="val 10000"/>
          </a:avLst>
        </a:prstGeom>
        <a:solidFill>
          <a:schemeClr val="accent5">
            <a:hueOff val="-5068907"/>
            <a:satOff val="-13064"/>
            <a:lumOff val="-8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Data Aggregation</a:t>
          </a:r>
        </a:p>
        <a:p>
          <a:pPr marL="0" lvl="0" indent="0" algn="ctr" defTabSz="1289050">
            <a:lnSpc>
              <a:spcPct val="90000"/>
            </a:lnSpc>
            <a:spcBef>
              <a:spcPct val="0"/>
            </a:spcBef>
            <a:spcAft>
              <a:spcPct val="35000"/>
            </a:spcAft>
            <a:buNone/>
          </a:pPr>
          <a:r>
            <a:rPr lang="en-US" sz="2900" kern="1200" dirty="0"/>
            <a:t>(2023 – 2025)</a:t>
          </a:r>
        </a:p>
      </dsp:txBody>
      <dsp:txXfrm>
        <a:off x="7711328" y="3217601"/>
        <a:ext cx="2637544" cy="1544095"/>
      </dsp:txXfrm>
    </dsp:sp>
    <dsp:sp modelId="{00AB00A5-5925-4976-A340-9E009218F509}">
      <dsp:nvSpPr>
        <dsp:cNvPr id="0" name=""/>
        <dsp:cNvSpPr/>
      </dsp:nvSpPr>
      <dsp:spPr>
        <a:xfrm rot="10800000">
          <a:off x="6843202" y="3650680"/>
          <a:ext cx="579528" cy="677938"/>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10800000">
        <a:off x="7017060" y="3786268"/>
        <a:ext cx="405670" cy="406762"/>
      </dsp:txXfrm>
    </dsp:sp>
    <dsp:sp modelId="{A45F8FC3-8253-45D8-9D52-D59737D64D8B}">
      <dsp:nvSpPr>
        <dsp:cNvPr id="0" name=""/>
        <dsp:cNvSpPr/>
      </dsp:nvSpPr>
      <dsp:spPr>
        <a:xfrm>
          <a:off x="3836217" y="3169562"/>
          <a:ext cx="2733622" cy="1640173"/>
        </a:xfrm>
        <a:prstGeom prst="roundRect">
          <a:avLst>
            <a:gd name="adj" fmla="val 10000"/>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Trend </a:t>
          </a:r>
        </a:p>
        <a:p>
          <a:pPr marL="0" lvl="0" indent="0" algn="ctr" defTabSz="1289050">
            <a:lnSpc>
              <a:spcPct val="90000"/>
            </a:lnSpc>
            <a:spcBef>
              <a:spcPct val="0"/>
            </a:spcBef>
            <a:spcAft>
              <a:spcPct val="35000"/>
            </a:spcAft>
            <a:buNone/>
          </a:pPr>
          <a:r>
            <a:rPr lang="en-US" sz="2900" kern="1200" dirty="0"/>
            <a:t>Analysis</a:t>
          </a:r>
        </a:p>
      </dsp:txBody>
      <dsp:txXfrm>
        <a:off x="3884256" y="3217601"/>
        <a:ext cx="2637544" cy="15440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6FB842-3045-44F5-A3BD-509B023623AC}">
      <dsp:nvSpPr>
        <dsp:cNvPr id="0" name=""/>
        <dsp:cNvSpPr/>
      </dsp:nvSpPr>
      <dsp:spPr>
        <a:xfrm rot="5400000">
          <a:off x="838413" y="963358"/>
          <a:ext cx="1186858" cy="2028618"/>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793547-DBB5-4E15-A3F5-46EBCEDB658C}">
      <dsp:nvSpPr>
        <dsp:cNvPr id="0" name=""/>
        <dsp:cNvSpPr/>
      </dsp:nvSpPr>
      <dsp:spPr>
        <a:xfrm>
          <a:off x="342043" y="26315"/>
          <a:ext cx="3130000" cy="1398514"/>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Screened for stupefying drugs</a:t>
          </a:r>
        </a:p>
      </dsp:txBody>
      <dsp:txXfrm>
        <a:off x="410325" y="94597"/>
        <a:ext cx="2993436" cy="1261950"/>
      </dsp:txXfrm>
    </dsp:sp>
    <dsp:sp modelId="{F3368D62-769D-4D58-808A-3F4C5CF14DC0}">
      <dsp:nvSpPr>
        <dsp:cNvPr id="0" name=""/>
        <dsp:cNvSpPr/>
      </dsp:nvSpPr>
      <dsp:spPr>
        <a:xfrm>
          <a:off x="2906029" y="159695"/>
          <a:ext cx="1453133" cy="1130341"/>
        </a:xfrm>
        <a:prstGeom prst="rect">
          <a:avLst/>
        </a:prstGeom>
        <a:noFill/>
        <a:ln>
          <a:noFill/>
        </a:ln>
        <a:effectLst/>
      </dsp:spPr>
      <dsp:style>
        <a:lnRef idx="0">
          <a:scrgbClr r="0" g="0" b="0"/>
        </a:lnRef>
        <a:fillRef idx="0">
          <a:scrgbClr r="0" g="0" b="0"/>
        </a:fillRef>
        <a:effectRef idx="0">
          <a:scrgbClr r="0" g="0" b="0"/>
        </a:effectRef>
        <a:fontRef idx="minor"/>
      </dsp:style>
    </dsp:sp>
    <dsp:sp modelId="{8A112A02-FC60-49F1-B164-5F9EC56E1C96}">
      <dsp:nvSpPr>
        <dsp:cNvPr id="0" name=""/>
        <dsp:cNvSpPr/>
      </dsp:nvSpPr>
      <dsp:spPr>
        <a:xfrm rot="5400000">
          <a:off x="2770395" y="2547763"/>
          <a:ext cx="1186858" cy="2081598"/>
        </a:xfrm>
        <a:prstGeom prst="bentUpArrow">
          <a:avLst>
            <a:gd name="adj1" fmla="val 32840"/>
            <a:gd name="adj2" fmla="val 25000"/>
            <a:gd name="adj3" fmla="val 35780"/>
          </a:avLst>
        </a:prstGeom>
        <a:solidFill>
          <a:schemeClr val="accent1">
            <a:tint val="50000"/>
            <a:hueOff val="-12719064"/>
            <a:satOff val="34075"/>
            <a:lumOff val="123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A3BDA5-B634-480C-A82F-46DA0684833F}">
      <dsp:nvSpPr>
        <dsp:cNvPr id="0" name=""/>
        <dsp:cNvSpPr/>
      </dsp:nvSpPr>
      <dsp:spPr>
        <a:xfrm>
          <a:off x="2270260" y="1597308"/>
          <a:ext cx="3272515" cy="1398514"/>
        </a:xfrm>
        <a:prstGeom prst="roundRect">
          <a:avLst>
            <a:gd name="adj" fmla="val 166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Included cases </a:t>
          </a:r>
        </a:p>
        <a:p>
          <a:pPr marL="0" lvl="0" indent="0" algn="ctr" defTabSz="1422400">
            <a:lnSpc>
              <a:spcPct val="90000"/>
            </a:lnSpc>
            <a:spcBef>
              <a:spcPct val="0"/>
            </a:spcBef>
            <a:spcAft>
              <a:spcPct val="35000"/>
            </a:spcAft>
            <a:buNone/>
          </a:pPr>
          <a:r>
            <a:rPr lang="en-US" sz="3200" kern="1200" dirty="0"/>
            <a:t>(n = 290 total)</a:t>
          </a:r>
          <a:br>
            <a:rPr lang="en-US" sz="2400" kern="1200" dirty="0"/>
          </a:br>
          <a:endParaRPr lang="en-US" sz="2400" kern="1200" dirty="0"/>
        </a:p>
      </dsp:txBody>
      <dsp:txXfrm>
        <a:off x="2338542" y="1665590"/>
        <a:ext cx="3135951" cy="1261950"/>
      </dsp:txXfrm>
    </dsp:sp>
    <dsp:sp modelId="{6157EEA2-70D6-4B47-89CC-2EEC1C89B1C2}">
      <dsp:nvSpPr>
        <dsp:cNvPr id="0" name=""/>
        <dsp:cNvSpPr/>
      </dsp:nvSpPr>
      <dsp:spPr>
        <a:xfrm>
          <a:off x="4905503" y="1730688"/>
          <a:ext cx="1453133" cy="1130341"/>
        </a:xfrm>
        <a:prstGeom prst="rect">
          <a:avLst/>
        </a:prstGeom>
        <a:noFill/>
        <a:ln>
          <a:noFill/>
        </a:ln>
        <a:effectLst/>
      </dsp:spPr>
      <dsp:style>
        <a:lnRef idx="0">
          <a:scrgbClr r="0" g="0" b="0"/>
        </a:lnRef>
        <a:fillRef idx="0">
          <a:scrgbClr r="0" g="0" b="0"/>
        </a:fillRef>
        <a:effectRef idx="0">
          <a:scrgbClr r="0" g="0" b="0"/>
        </a:effectRef>
        <a:fontRef idx="minor"/>
      </dsp:style>
    </dsp:sp>
    <dsp:sp modelId="{C12FDAC8-82BB-409D-8F4A-DFA62467F4A5}">
      <dsp:nvSpPr>
        <dsp:cNvPr id="0" name=""/>
        <dsp:cNvSpPr/>
      </dsp:nvSpPr>
      <dsp:spPr>
        <a:xfrm>
          <a:off x="4198477" y="3168301"/>
          <a:ext cx="3062109" cy="1398514"/>
        </a:xfrm>
        <a:prstGeom prst="roundRect">
          <a:avLst>
            <a:gd name="adj" fmla="val 166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Categorized by drug class</a:t>
          </a:r>
        </a:p>
      </dsp:txBody>
      <dsp:txXfrm>
        <a:off x="4266759" y="3236583"/>
        <a:ext cx="2925545" cy="1261950"/>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17" Type="http://schemas.openxmlformats.org/officeDocument/2006/relationships/image" Target="../media/image4.jpg"/><Relationship Id="rId2" Type="http://schemas.openxmlformats.org/officeDocument/2006/relationships/notesSlide" Target="../notesSlides/notesSlide1.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5" Type="http://schemas.openxmlformats.org/officeDocument/2006/relationships/chart" Target="../charts/chart1.xml"/><Relationship Id="rId10" Type="http://schemas.openxmlformats.org/officeDocument/2006/relationships/diagramData" Target="../diagrams/data2.xml"/><Relationship Id="rId4" Type="http://schemas.openxmlformats.org/officeDocument/2006/relationships/image" Target="../media/image2.png"/><Relationship Id="rId9" Type="http://schemas.microsoft.com/office/2007/relationships/diagramDrawing" Target="../diagrams/drawing1.xml"/><Relationship Id="rId14" Type="http://schemas.microsoft.com/office/2007/relationships/diagramDrawing" Target="../diagrams/drawing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1287" y="41188076"/>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4" name="Google Shape;94;p1"/>
          <p:cNvSpPr/>
          <p:nvPr/>
        </p:nvSpPr>
        <p:spPr>
          <a:xfrm>
            <a:off x="4870527" y="41211374"/>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a:ea typeface="Arial"/>
                <a:cs typeface="Arial"/>
                <a:sym typeface="Arial"/>
              </a:rPr>
              <a:t>Contact: msskimani@gmail.com</a:t>
            </a:r>
            <a:endParaRPr dirty="0"/>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p:txBody>
      </p:sp>
      <p:sp>
        <p:nvSpPr>
          <p:cNvPr id="95" name="Google Shape;95;p1"/>
          <p:cNvSpPr txBox="1"/>
          <p:nvPr/>
        </p:nvSpPr>
        <p:spPr>
          <a:xfrm>
            <a:off x="645960" y="6777881"/>
            <a:ext cx="28681328" cy="18158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4000" b="1" dirty="0">
                <a:solidFill>
                  <a:schemeClr val="dk1"/>
                </a:solidFill>
                <a:latin typeface="Calibri"/>
                <a:ea typeface="Calibri"/>
                <a:cs typeface="Calibri"/>
                <a:sym typeface="Calibri"/>
              </a:rPr>
              <a:t> Moses Ndungu Kimani </a:t>
            </a:r>
            <a:endParaRPr sz="1600" b="1" dirty="0"/>
          </a:p>
          <a:p>
            <a:pPr marL="0" marR="0" lvl="0" indent="0" algn="ctr" rtl="0">
              <a:spcBef>
                <a:spcPts val="0"/>
              </a:spcBef>
              <a:spcAft>
                <a:spcPts val="0"/>
              </a:spcAft>
              <a:buNone/>
            </a:pPr>
            <a:r>
              <a:rPr lang="en-GB" sz="3600" b="1" dirty="0">
                <a:solidFill>
                  <a:srgbClr val="000000"/>
                </a:solidFill>
                <a:latin typeface="Arial"/>
                <a:ea typeface="Arial"/>
                <a:cs typeface="Arial"/>
                <a:sym typeface="Arial"/>
              </a:rPr>
              <a:t> Government Chemist Department, </a:t>
            </a:r>
          </a:p>
          <a:p>
            <a:pPr marL="0" marR="0" lvl="0" indent="0" algn="ctr" rtl="0">
              <a:spcBef>
                <a:spcPts val="0"/>
              </a:spcBef>
              <a:spcAft>
                <a:spcPts val="0"/>
              </a:spcAft>
              <a:buNone/>
            </a:pPr>
            <a:r>
              <a:rPr lang="en-GB" sz="3600" b="1" dirty="0">
                <a:solidFill>
                  <a:srgbClr val="000000"/>
                </a:solidFill>
                <a:latin typeface="Arial"/>
                <a:ea typeface="Arial"/>
                <a:cs typeface="Arial"/>
                <a:sym typeface="Arial"/>
              </a:rPr>
              <a:t>Forensic Chemistry (Criminalistics) Laboratory</a:t>
            </a:r>
            <a:endParaRPr sz="1600" b="1" dirty="0"/>
          </a:p>
        </p:txBody>
      </p:sp>
      <p:sp>
        <p:nvSpPr>
          <p:cNvPr id="96" name="Google Shape;96;p1"/>
          <p:cNvSpPr/>
          <p:nvPr/>
        </p:nvSpPr>
        <p:spPr>
          <a:xfrm>
            <a:off x="374754" y="8838687"/>
            <a:ext cx="29421163" cy="2554505"/>
          </a:xfrm>
          <a:prstGeom prst="rect">
            <a:avLst/>
          </a:prstGeom>
          <a:noFill/>
          <a:ln>
            <a:noFill/>
          </a:ln>
        </p:spPr>
        <p:txBody>
          <a:bodyPr spcFirstLastPara="1" wrap="square" lIns="91425" tIns="45700" rIns="91425" bIns="45700" anchor="t" anchorCtr="0">
            <a:spAutoFit/>
          </a:bodyPr>
          <a:lstStyle/>
          <a:p>
            <a:pPr lvl="0"/>
            <a:r>
              <a:rPr lang="en-US" sz="3200" dirty="0"/>
              <a:t>The misuse of stupefying pharmaceutical agents—including Zolpidem, Benzodiazepines and Scopolamine—has emerged as a significant public health and security concern in Kenya. Scopolamine (“devil’s breath”) has been linked to victim incapacitation in public and commercial settings, while Zolpidem (locally known as “</a:t>
            </a:r>
            <a:r>
              <a:rPr lang="en-US" sz="3200" dirty="0" err="1"/>
              <a:t>mchele</a:t>
            </a:r>
            <a:r>
              <a:rPr lang="en-US" sz="3200" dirty="0"/>
              <a:t>”) is increasingly implicated in drug-facilitated crimes. This dual-use challenge, where legitimate medicines are diverted for criminal purposes, necessitates integrated and technology-driven responses.</a:t>
            </a:r>
            <a:br>
              <a:rPr lang="en-US" sz="3200" dirty="0"/>
            </a:br>
            <a:endParaRPr sz="3200" dirty="0"/>
          </a:p>
        </p:txBody>
      </p:sp>
      <p:sp>
        <p:nvSpPr>
          <p:cNvPr id="97" name="Google Shape;97;p1"/>
          <p:cNvSpPr/>
          <p:nvPr/>
        </p:nvSpPr>
        <p:spPr>
          <a:xfrm>
            <a:off x="443125" y="11009208"/>
            <a:ext cx="29457334" cy="1969730"/>
          </a:xfrm>
          <a:prstGeom prst="rect">
            <a:avLst/>
          </a:prstGeom>
          <a:noFill/>
          <a:ln>
            <a:noFill/>
          </a:ln>
        </p:spPr>
        <p:txBody>
          <a:bodyPr spcFirstLastPara="1" wrap="square" lIns="91425" tIns="45700" rIns="91425" bIns="45700" anchor="t" anchorCtr="0">
            <a:spAutoFit/>
          </a:bodyPr>
          <a:lstStyle/>
          <a:p>
            <a:pPr algn="just"/>
            <a:r>
              <a:rPr lang="en-GB" sz="4000" b="1" dirty="0">
                <a:solidFill>
                  <a:srgbClr val="36449C"/>
                </a:solidFill>
                <a:latin typeface="Arial"/>
                <a:ea typeface="Arial"/>
                <a:cs typeface="Arial"/>
                <a:sym typeface="Arial"/>
              </a:rPr>
              <a:t>OBJECTIVE: </a:t>
            </a:r>
          </a:p>
          <a:p>
            <a:pPr algn="just"/>
            <a:r>
              <a:rPr lang="en-US" sz="3200" dirty="0"/>
              <a:t>To characterize the temporal trends and distribution of stupefying pharmaceutical agents identified in forensic casework submitted to Government Chemist laboratories in Kenya between 2023 and 2025, and to inform targeted surveillance and control interventions.</a:t>
            </a:r>
          </a:p>
          <a:p>
            <a:pPr marL="0" marR="0" lvl="0" indent="0" algn="just" rtl="0">
              <a:spcBef>
                <a:spcPts val="0"/>
              </a:spcBef>
              <a:spcAft>
                <a:spcPts val="0"/>
              </a:spcAft>
              <a:buNone/>
            </a:pPr>
            <a:r>
              <a:rPr lang="en-GB" sz="1800" dirty="0">
                <a:solidFill>
                  <a:schemeClr val="dk1"/>
                </a:solidFill>
                <a:latin typeface="Calibri"/>
                <a:ea typeface="Calibri"/>
                <a:cs typeface="Calibri"/>
                <a:sym typeface="Calibri"/>
              </a:rPr>
              <a:t>. </a:t>
            </a:r>
            <a:endParaRPr sz="3200" dirty="0">
              <a:solidFill>
                <a:srgbClr val="000000"/>
              </a:solidFill>
              <a:latin typeface="Arial"/>
              <a:ea typeface="Arial"/>
              <a:cs typeface="Arial"/>
              <a:sym typeface="Arial"/>
            </a:endParaRPr>
          </a:p>
        </p:txBody>
      </p:sp>
      <p:sp>
        <p:nvSpPr>
          <p:cNvPr id="98" name="Google Shape;98;p1"/>
          <p:cNvSpPr/>
          <p:nvPr/>
        </p:nvSpPr>
        <p:spPr>
          <a:xfrm>
            <a:off x="329007" y="18449522"/>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STUDY AREA:</a:t>
            </a:r>
            <a:r>
              <a:rPr lang="en-GB" sz="4800" b="1" dirty="0">
                <a:solidFill>
                  <a:schemeClr val="dk1"/>
                </a:solidFill>
                <a:latin typeface="Arial"/>
                <a:ea typeface="Arial"/>
                <a:cs typeface="Arial"/>
                <a:sym typeface="Arial"/>
              </a:rPr>
              <a:t> </a:t>
            </a:r>
            <a:r>
              <a:rPr lang="en-GB" sz="4800" b="1" dirty="0">
                <a:solidFill>
                  <a:schemeClr val="dk1"/>
                </a:solidFill>
                <a:latin typeface="Calibri"/>
                <a:cs typeface="Calibri"/>
                <a:sym typeface="Calibri"/>
              </a:rPr>
              <a:t>Nairobi</a:t>
            </a:r>
            <a:r>
              <a:rPr lang="en-GB" sz="4800" b="1" dirty="0">
                <a:solidFill>
                  <a:schemeClr val="dk1"/>
                </a:solidFill>
                <a:latin typeface="Calibri"/>
                <a:ea typeface="Calibri"/>
                <a:cs typeface="Calibri"/>
                <a:sym typeface="Calibri"/>
              </a:rPr>
              <a:t>, Kenya</a:t>
            </a:r>
            <a:endParaRPr dirty="0"/>
          </a:p>
        </p:txBody>
      </p:sp>
      <p:sp>
        <p:nvSpPr>
          <p:cNvPr id="99" name="Google Shape;99;p1"/>
          <p:cNvSpPr/>
          <p:nvPr/>
        </p:nvSpPr>
        <p:spPr>
          <a:xfrm>
            <a:off x="12040244" y="17545405"/>
            <a:ext cx="17797506" cy="2585283"/>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A58E7"/>
                </a:solidFill>
                <a:latin typeface="Arial"/>
                <a:ea typeface="Arial"/>
                <a:cs typeface="Arial"/>
                <a:sym typeface="Arial"/>
              </a:rPr>
              <a:t>                 </a:t>
            </a:r>
            <a:r>
              <a:rPr lang="en-GB" sz="4800" b="1" dirty="0">
                <a:solidFill>
                  <a:srgbClr val="36449C"/>
                </a:solidFill>
                <a:latin typeface="Arial"/>
                <a:ea typeface="Arial"/>
                <a:cs typeface="Arial"/>
                <a:sym typeface="Arial"/>
              </a:rPr>
              <a:t>STUDY DESIGN AND SAMPLING</a:t>
            </a:r>
            <a:endParaRPr lang="en-US" dirty="0"/>
          </a:p>
          <a:p>
            <a:pPr algn="r"/>
            <a:r>
              <a:rPr lang="en-US" sz="6600" b="1" dirty="0">
                <a:latin typeface="Times New Roman" panose="02020603050405020304" pitchFamily="18" charset="0"/>
                <a:cs typeface="Times New Roman" panose="02020603050405020304" pitchFamily="18" charset="0"/>
              </a:rPr>
              <a:t>Police seizure                       </a:t>
            </a:r>
            <a:r>
              <a:rPr lang="en-US" sz="4800" b="1" dirty="0">
                <a:latin typeface="Times New Roman" panose="02020603050405020304" pitchFamily="18" charset="0"/>
                <a:cs typeface="Times New Roman" panose="02020603050405020304" pitchFamily="18" charset="0"/>
              </a:rPr>
              <a:t>Total exhibits received (2023–     2025)</a:t>
            </a:r>
            <a:endParaRPr b="1" dirty="0">
              <a:latin typeface="Times New Roman" panose="02020603050405020304" pitchFamily="18" charset="0"/>
              <a:cs typeface="Times New Roman" panose="02020603050405020304" pitchFamily="18" charset="0"/>
            </a:endParaRPr>
          </a:p>
        </p:txBody>
      </p:sp>
      <p:sp>
        <p:nvSpPr>
          <p:cNvPr id="101" name="Google Shape;101;p1"/>
          <p:cNvSpPr/>
          <p:nvPr/>
        </p:nvSpPr>
        <p:spPr>
          <a:xfrm>
            <a:off x="1401583" y="29579921"/>
            <a:ext cx="10319946"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RESULTS</a:t>
            </a:r>
            <a:endParaRPr dirty="0"/>
          </a:p>
        </p:txBody>
      </p:sp>
      <p:sp>
        <p:nvSpPr>
          <p:cNvPr id="102" name="Google Shape;102;p1"/>
          <p:cNvSpPr/>
          <p:nvPr/>
        </p:nvSpPr>
        <p:spPr>
          <a:xfrm>
            <a:off x="437463" y="13071627"/>
            <a:ext cx="29358454" cy="424727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3600" b="1" dirty="0">
                <a:solidFill>
                  <a:srgbClr val="36449C"/>
                </a:solidFill>
                <a:latin typeface="Arial"/>
                <a:ea typeface="Arial"/>
                <a:cs typeface="Arial"/>
                <a:sym typeface="Arial"/>
              </a:rPr>
              <a:t>METHODOLOGY:</a:t>
            </a:r>
          </a:p>
          <a:p>
            <a:pPr marL="742950" indent="-742950">
              <a:buFont typeface="+mj-lt"/>
              <a:buAutoNum type="arabicPeriod"/>
            </a:pPr>
            <a:r>
              <a:rPr lang="en-US" sz="3200" b="1" dirty="0"/>
              <a:t>Study design:</a:t>
            </a:r>
            <a:r>
              <a:rPr lang="en-US" sz="3200" dirty="0"/>
              <a:t> Retrospective cross-sectional analysis of forensic casework data. </a:t>
            </a:r>
          </a:p>
          <a:p>
            <a:pPr marL="742950" indent="-742950">
              <a:buFont typeface="+mj-lt"/>
              <a:buAutoNum type="arabicPeriod"/>
            </a:pPr>
            <a:r>
              <a:rPr lang="en-US" sz="3200" b="1" dirty="0"/>
              <a:t>Study setting:</a:t>
            </a:r>
            <a:r>
              <a:rPr lang="en-US" sz="3200" dirty="0"/>
              <a:t> Government Chemist laboratories, Kenya. </a:t>
            </a:r>
          </a:p>
          <a:p>
            <a:pPr marL="742950" indent="-742950">
              <a:buFont typeface="+mj-lt"/>
              <a:buAutoNum type="arabicPeriod"/>
            </a:pPr>
            <a:r>
              <a:rPr lang="en-US" sz="3200" b="1" dirty="0"/>
              <a:t>Data source:</a:t>
            </a:r>
            <a:r>
              <a:rPr lang="en-US" sz="3200" dirty="0"/>
              <a:t> Exhibits submitted by law enforcement agencies for toxicological analysis. </a:t>
            </a:r>
          </a:p>
          <a:p>
            <a:pPr marL="742950" indent="-742950">
              <a:buFont typeface="+mj-lt"/>
              <a:buAutoNum type="arabicPeriod"/>
            </a:pPr>
            <a:r>
              <a:rPr lang="en-US" sz="3200" b="1" dirty="0"/>
              <a:t>Study period:</a:t>
            </a:r>
            <a:r>
              <a:rPr lang="en-US" sz="3200" dirty="0"/>
              <a:t> January 2023 – December 2025. </a:t>
            </a:r>
          </a:p>
          <a:p>
            <a:pPr marL="742950" indent="-742950">
              <a:buFont typeface="+mj-lt"/>
              <a:buAutoNum type="arabicPeriod"/>
            </a:pPr>
            <a:r>
              <a:rPr lang="en-US" sz="3200" b="1" dirty="0"/>
              <a:t>Inclusion criteria:</a:t>
            </a:r>
            <a:r>
              <a:rPr lang="en-US" sz="3200" dirty="0"/>
              <a:t> All cases </a:t>
            </a:r>
            <a:r>
              <a:rPr lang="en-US" sz="3200" dirty="0" err="1"/>
              <a:t>analysed</a:t>
            </a:r>
            <a:r>
              <a:rPr lang="en-US" sz="3200" dirty="0"/>
              <a:t> for suspected stupefying or incapacitating agents. </a:t>
            </a:r>
          </a:p>
          <a:p>
            <a:pPr marL="742950" indent="-742950">
              <a:buFont typeface="+mj-lt"/>
              <a:buAutoNum type="arabicPeriod"/>
            </a:pPr>
            <a:r>
              <a:rPr lang="en-US" sz="3200" b="1" dirty="0"/>
              <a:t>Data extraction:</a:t>
            </a:r>
            <a:r>
              <a:rPr lang="en-US" sz="3200" dirty="0"/>
              <a:t> Laboratory records reviewed and </a:t>
            </a:r>
            <a:r>
              <a:rPr lang="en-US" sz="3200" dirty="0" err="1"/>
              <a:t>categorised</a:t>
            </a:r>
            <a:r>
              <a:rPr lang="en-US" sz="3200" dirty="0"/>
              <a:t> by drug class (Zolpidem, Benzodiazepines, Phenothiazines, Anticholinergics, </a:t>
            </a:r>
            <a:r>
              <a:rPr lang="en-US" sz="2800" dirty="0"/>
              <a:t>Stimulants, Scopolamine).</a:t>
            </a:r>
          </a:p>
          <a:p>
            <a:pPr marL="0" marR="0" lvl="0" indent="0" algn="just" rtl="0">
              <a:spcBef>
                <a:spcPts val="0"/>
              </a:spcBef>
              <a:spcAft>
                <a:spcPts val="0"/>
              </a:spcAft>
              <a:buNone/>
            </a:pPr>
            <a:endParaRPr dirty="0"/>
          </a:p>
        </p:txBody>
      </p:sp>
      <p:sp>
        <p:nvSpPr>
          <p:cNvPr id="103" name="Google Shape;103;p1"/>
          <p:cNvSpPr/>
          <p:nvPr/>
        </p:nvSpPr>
        <p:spPr>
          <a:xfrm>
            <a:off x="1363202" y="35385334"/>
            <a:ext cx="12816823"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dk1"/>
                </a:solidFill>
                <a:latin typeface="Arial"/>
                <a:ea typeface="Arial"/>
                <a:cs typeface="Arial"/>
                <a:sym typeface="Arial"/>
              </a:rPr>
              <a:t>Table 1 </a:t>
            </a:r>
            <a:r>
              <a:rPr lang="en-GB" sz="4400" b="1" dirty="0">
                <a:solidFill>
                  <a:schemeClr val="dk1"/>
                </a:solidFill>
                <a:latin typeface="Times New Roman" panose="02020603050405020304" pitchFamily="18" charset="0"/>
                <a:cs typeface="Times New Roman" panose="02020603050405020304" pitchFamily="18" charset="0"/>
                <a:sym typeface="Arial"/>
              </a:rPr>
              <a:t>Number of Stupefying Drugs and Trends</a:t>
            </a:r>
            <a:endParaRPr sz="3600" b="1" dirty="0">
              <a:solidFill>
                <a:schemeClr val="dk1"/>
              </a:solidFill>
              <a:latin typeface="Times New Roman" panose="02020603050405020304" pitchFamily="18" charset="0"/>
              <a:cs typeface="Times New Roman" panose="02020603050405020304" pitchFamily="18" charset="0"/>
              <a:sym typeface="Arial"/>
            </a:endParaRPr>
          </a:p>
        </p:txBody>
      </p:sp>
      <p:sp>
        <p:nvSpPr>
          <p:cNvPr id="105" name="Google Shape;105;p1"/>
          <p:cNvSpPr/>
          <p:nvPr/>
        </p:nvSpPr>
        <p:spPr>
          <a:xfrm>
            <a:off x="243540" y="25070686"/>
            <a:ext cx="30010387"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4800" b="1" dirty="0">
                <a:solidFill>
                  <a:srgbClr val="36449C"/>
                </a:solidFill>
                <a:latin typeface="Arial"/>
                <a:ea typeface="Arial"/>
                <a:cs typeface="Arial"/>
                <a:sym typeface="Arial"/>
              </a:rPr>
              <a:t>STATISTICAL ANALYSIS:</a:t>
            </a:r>
            <a:endParaRPr sz="3600" dirty="0">
              <a:solidFill>
                <a:schemeClr val="dk1"/>
              </a:solidFill>
              <a:latin typeface="Arial"/>
              <a:ea typeface="Arial"/>
              <a:cs typeface="Arial"/>
              <a:sym typeface="Arial"/>
            </a:endParaRPr>
          </a:p>
        </p:txBody>
      </p:sp>
      <p:sp>
        <p:nvSpPr>
          <p:cNvPr id="107" name="Google Shape;107;p1"/>
          <p:cNvSpPr/>
          <p:nvPr/>
        </p:nvSpPr>
        <p:spPr>
          <a:xfrm>
            <a:off x="16286162" y="29761645"/>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DISCUSSION</a:t>
            </a:r>
            <a:endParaRPr dirty="0"/>
          </a:p>
        </p:txBody>
      </p:sp>
      <p:sp>
        <p:nvSpPr>
          <p:cNvPr id="108" name="Google Shape;108;p1"/>
          <p:cNvSpPr/>
          <p:nvPr/>
        </p:nvSpPr>
        <p:spPr>
          <a:xfrm>
            <a:off x="15929018" y="30797994"/>
            <a:ext cx="13908732" cy="6093936"/>
          </a:xfrm>
          <a:prstGeom prst="rect">
            <a:avLst/>
          </a:prstGeom>
          <a:noFill/>
          <a:ln>
            <a:noFill/>
          </a:ln>
        </p:spPr>
        <p:txBody>
          <a:bodyPr spcFirstLastPara="1" wrap="square" lIns="91425" tIns="45700" rIns="91425" bIns="45700" anchor="t" anchorCtr="0">
            <a:spAutoFit/>
          </a:bodyPr>
          <a:lstStyle/>
          <a:p>
            <a:pPr marL="685800" lvl="0" indent="-685800">
              <a:buClr>
                <a:srgbClr val="3E61FE"/>
              </a:buClr>
              <a:buSzPts val="3600"/>
              <a:buFont typeface="Noto Sans Symbols"/>
              <a:buChar char="❖"/>
            </a:pPr>
            <a:r>
              <a:rPr lang="en-US" sz="3600" dirty="0">
                <a:latin typeface="Times New Roman" panose="02020603050405020304" pitchFamily="18" charset="0"/>
                <a:cs typeface="Times New Roman" panose="02020603050405020304" pitchFamily="18" charset="0"/>
              </a:rPr>
              <a:t>A total of 50 cases were </a:t>
            </a:r>
            <a:r>
              <a:rPr lang="en-US" sz="3600" dirty="0" err="1">
                <a:latin typeface="Times New Roman" panose="02020603050405020304" pitchFamily="18" charset="0"/>
                <a:cs typeface="Times New Roman" panose="02020603050405020304" pitchFamily="18" charset="0"/>
              </a:rPr>
              <a:t>analysed</a:t>
            </a:r>
            <a:r>
              <a:rPr lang="en-US" sz="3600" dirty="0">
                <a:latin typeface="Times New Roman" panose="02020603050405020304" pitchFamily="18" charset="0"/>
                <a:cs typeface="Times New Roman" panose="02020603050405020304" pitchFamily="18" charset="0"/>
              </a:rPr>
              <a:t> in 2023, increasing to 109 in 2024 and 131 in 2025, indicating a rising trend in suspected stupefying drug use. Benzodiazepines were consistently the most detected substances (22 in 2023; 31 in 2024 and 2025), followed by Zolpidem (15, 21, and 25, respectively). Notably, Scopolamine cases increased from 3 in 2023 to 14 in 2025, suggesting growing use. Stimulants (including MDMA/ecstasy) also rose sharply (28 in 2023 to 35 in 2024 and 40 in 2025). Phenothiazines and anticholinergics showed gradual increases over the period</a:t>
            </a:r>
            <a:r>
              <a:rPr lang="en-US" sz="3200" dirty="0">
                <a:latin typeface="Times New Roman" panose="02020603050405020304" pitchFamily="18" charset="0"/>
                <a:cs typeface="Times New Roman" panose="02020603050405020304" pitchFamily="18" charset="0"/>
              </a:rPr>
              <a:t>.</a:t>
            </a:r>
            <a:br>
              <a:rPr lang="en-US" sz="3200" dirty="0">
                <a:latin typeface="Times New Roman" panose="02020603050405020304" pitchFamily="18" charset="0"/>
                <a:cs typeface="Times New Roman" panose="02020603050405020304" pitchFamily="18" charset="0"/>
              </a:rPr>
            </a:br>
            <a:endParaRPr sz="6600" dirty="0">
              <a:solidFill>
                <a:schemeClr val="dk1"/>
              </a:solidFill>
              <a:latin typeface="Times New Roman" panose="02020603050405020304" pitchFamily="18" charset="0"/>
              <a:cs typeface="Times New Roman" panose="02020603050405020304" pitchFamily="18" charset="0"/>
              <a:sym typeface="Arial"/>
            </a:endParaRPr>
          </a:p>
        </p:txBody>
      </p:sp>
      <p:sp>
        <p:nvSpPr>
          <p:cNvPr id="109" name="Google Shape;109;p1"/>
          <p:cNvSpPr/>
          <p:nvPr/>
        </p:nvSpPr>
        <p:spPr>
          <a:xfrm>
            <a:off x="16286162" y="36050881"/>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CONCLUSIONS</a:t>
            </a:r>
            <a:endParaRPr dirty="0"/>
          </a:p>
        </p:txBody>
      </p:sp>
      <p:sp>
        <p:nvSpPr>
          <p:cNvPr id="110" name="Google Shape;110;p1"/>
          <p:cNvSpPr/>
          <p:nvPr/>
        </p:nvSpPr>
        <p:spPr>
          <a:xfrm>
            <a:off x="16099380" y="36904350"/>
            <a:ext cx="13908732" cy="3416279"/>
          </a:xfrm>
          <a:prstGeom prst="rect">
            <a:avLst/>
          </a:prstGeom>
          <a:noFill/>
          <a:ln>
            <a:noFill/>
          </a:ln>
        </p:spPr>
        <p:txBody>
          <a:bodyPr spcFirstLastPara="1" wrap="square" lIns="91425" tIns="45700" rIns="91425" bIns="45700" anchor="t" anchorCtr="0">
            <a:spAutoFit/>
          </a:bodyPr>
          <a:lstStyle/>
          <a:p>
            <a:pPr marL="685800" lvl="0" indent="-685800">
              <a:buClr>
                <a:srgbClr val="3E61FE"/>
              </a:buClr>
              <a:buSzPts val="3600"/>
              <a:buFont typeface="Noto Sans Symbols"/>
              <a:buChar char="❖"/>
            </a:pPr>
            <a:r>
              <a:rPr lang="en-US" sz="3600" dirty="0">
                <a:latin typeface="Times New Roman" panose="02020603050405020304" pitchFamily="18" charset="0"/>
                <a:cs typeface="Times New Roman" panose="02020603050405020304" pitchFamily="18" charset="0"/>
              </a:rPr>
              <a:t>Integrating forensic laboratory data with digital surveillance and pharmaceutical control systems provides a robust framework for addressing stupefying drug misuse. Strengthening these systems, alongside regulatory enforcement, is critical to enhancing health security and mitigating drug-facilitated crimes in Kenya</a:t>
            </a:r>
            <a:r>
              <a:rPr lang="en-US" dirty="0"/>
              <a:t>.</a:t>
            </a:r>
            <a:br>
              <a:rPr lang="en-US" dirty="0"/>
            </a:br>
            <a:endParaRPr sz="3600" dirty="0">
              <a:solidFill>
                <a:schemeClr val="dk1"/>
              </a:solidFill>
              <a:latin typeface="Arial"/>
              <a:ea typeface="Arial"/>
              <a:cs typeface="Arial"/>
              <a:sym typeface="Arial"/>
            </a:endParaRPr>
          </a:p>
        </p:txBody>
      </p:sp>
      <p:sp>
        <p:nvSpPr>
          <p:cNvPr id="114" name="Google Shape;114;p1"/>
          <p:cNvSpPr/>
          <p:nvPr/>
        </p:nvSpPr>
        <p:spPr>
          <a:xfrm>
            <a:off x="653322" y="382941"/>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pic>
        <p:nvPicPr>
          <p:cNvPr id="129" name="Google Shape;129;p1"/>
          <p:cNvPicPr preferRelativeResize="0"/>
          <p:nvPr/>
        </p:nvPicPr>
        <p:blipFill>
          <a:blip r:embed="rId4">
            <a:alphaModFix/>
          </a:blip>
          <a:stretch>
            <a:fillRect/>
          </a:stretch>
        </p:blipFill>
        <p:spPr>
          <a:xfrm>
            <a:off x="25793600" y="605923"/>
            <a:ext cx="3791369" cy="1323450"/>
          </a:xfrm>
          <a:prstGeom prst="rect">
            <a:avLst/>
          </a:prstGeom>
          <a:noFill/>
          <a:ln>
            <a:noFill/>
          </a:ln>
        </p:spPr>
      </p:pic>
      <p:graphicFrame>
        <p:nvGraphicFramePr>
          <p:cNvPr id="7" name="Diagram 6">
            <a:extLst>
              <a:ext uri="{FF2B5EF4-FFF2-40B4-BE49-F238E27FC236}">
                <a16:creationId xmlns:a16="http://schemas.microsoft.com/office/drawing/2014/main" id="{D77DF9E1-F020-1075-D177-971B54788272}"/>
              </a:ext>
            </a:extLst>
          </p:cNvPr>
          <p:cNvGraphicFramePr/>
          <p:nvPr>
            <p:extLst>
              <p:ext uri="{D42A27DB-BD31-4B8C-83A1-F6EECF244321}">
                <p14:modId xmlns:p14="http://schemas.microsoft.com/office/powerpoint/2010/main" val="3742759845"/>
              </p:ext>
            </p:extLst>
          </p:nvPr>
        </p:nvGraphicFramePr>
        <p:xfrm>
          <a:off x="9828648" y="19417061"/>
          <a:ext cx="10406058" cy="52456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8" name="Diagram 7">
            <a:extLst>
              <a:ext uri="{FF2B5EF4-FFF2-40B4-BE49-F238E27FC236}">
                <a16:creationId xmlns:a16="http://schemas.microsoft.com/office/drawing/2014/main" id="{A270EDAB-539F-D697-5227-EE6C632A50D5}"/>
              </a:ext>
            </a:extLst>
          </p:cNvPr>
          <p:cNvGraphicFramePr/>
          <p:nvPr>
            <p:extLst>
              <p:ext uri="{D42A27DB-BD31-4B8C-83A1-F6EECF244321}">
                <p14:modId xmlns:p14="http://schemas.microsoft.com/office/powerpoint/2010/main" val="751588025"/>
              </p:ext>
            </p:extLst>
          </p:nvPr>
        </p:nvGraphicFramePr>
        <p:xfrm>
          <a:off x="22405481" y="19844460"/>
          <a:ext cx="7602631" cy="459313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9" name="Table 8">
            <a:extLst>
              <a:ext uri="{FF2B5EF4-FFF2-40B4-BE49-F238E27FC236}">
                <a16:creationId xmlns:a16="http://schemas.microsoft.com/office/drawing/2014/main" id="{F8F5F761-D622-DD5A-5EC6-E0C3814665C8}"/>
              </a:ext>
            </a:extLst>
          </p:cNvPr>
          <p:cNvGraphicFramePr>
            <a:graphicFrameLocks noGrp="1"/>
          </p:cNvGraphicFramePr>
          <p:nvPr>
            <p:extLst>
              <p:ext uri="{D42A27DB-BD31-4B8C-83A1-F6EECF244321}">
                <p14:modId xmlns:p14="http://schemas.microsoft.com/office/powerpoint/2010/main" val="3053368164"/>
              </p:ext>
            </p:extLst>
          </p:nvPr>
        </p:nvGraphicFramePr>
        <p:xfrm>
          <a:off x="607066" y="36264270"/>
          <a:ext cx="15321953" cy="4260072"/>
        </p:xfrm>
        <a:graphic>
          <a:graphicData uri="http://schemas.openxmlformats.org/drawingml/2006/table">
            <a:tbl>
              <a:tblPr firstRow="1" bandRow="1">
                <a:tableStyleId>{5C22544A-7EE6-4342-B048-85BDC9FD1C3A}</a:tableStyleId>
              </a:tblPr>
              <a:tblGrid>
                <a:gridCol w="1538971">
                  <a:extLst>
                    <a:ext uri="{9D8B030D-6E8A-4147-A177-3AD203B41FA5}">
                      <a16:colId xmlns:a16="http://schemas.microsoft.com/office/drawing/2014/main" val="20000"/>
                    </a:ext>
                  </a:extLst>
                </a:gridCol>
                <a:gridCol w="2063394">
                  <a:extLst>
                    <a:ext uri="{9D8B030D-6E8A-4147-A177-3AD203B41FA5}">
                      <a16:colId xmlns:a16="http://schemas.microsoft.com/office/drawing/2014/main" val="20001"/>
                    </a:ext>
                  </a:extLst>
                </a:gridCol>
                <a:gridCol w="2964178">
                  <a:extLst>
                    <a:ext uri="{9D8B030D-6E8A-4147-A177-3AD203B41FA5}">
                      <a16:colId xmlns:a16="http://schemas.microsoft.com/office/drawing/2014/main" val="20002"/>
                    </a:ext>
                  </a:extLst>
                </a:gridCol>
                <a:gridCol w="2188848">
                  <a:extLst>
                    <a:ext uri="{9D8B030D-6E8A-4147-A177-3AD203B41FA5}">
                      <a16:colId xmlns:a16="http://schemas.microsoft.com/office/drawing/2014/main" val="20003"/>
                    </a:ext>
                  </a:extLst>
                </a:gridCol>
                <a:gridCol w="2188848">
                  <a:extLst>
                    <a:ext uri="{9D8B030D-6E8A-4147-A177-3AD203B41FA5}">
                      <a16:colId xmlns:a16="http://schemas.microsoft.com/office/drawing/2014/main" val="20004"/>
                    </a:ext>
                  </a:extLst>
                </a:gridCol>
                <a:gridCol w="2188848">
                  <a:extLst>
                    <a:ext uri="{9D8B030D-6E8A-4147-A177-3AD203B41FA5}">
                      <a16:colId xmlns:a16="http://schemas.microsoft.com/office/drawing/2014/main" val="20005"/>
                    </a:ext>
                  </a:extLst>
                </a:gridCol>
                <a:gridCol w="2188866">
                  <a:extLst>
                    <a:ext uri="{9D8B030D-6E8A-4147-A177-3AD203B41FA5}">
                      <a16:colId xmlns:a16="http://schemas.microsoft.com/office/drawing/2014/main" val="20006"/>
                    </a:ext>
                  </a:extLst>
                </a:gridCol>
              </a:tblGrid>
              <a:tr h="1398750">
                <a:tc>
                  <a:txBody>
                    <a:bodyPr/>
                    <a:lstStyle/>
                    <a:p>
                      <a:r>
                        <a:rPr sz="3200" dirty="0"/>
                        <a:t>Year</a:t>
                      </a:r>
                    </a:p>
                  </a:txBody>
                  <a:tcPr/>
                </a:tc>
                <a:tc>
                  <a:txBody>
                    <a:bodyPr/>
                    <a:lstStyle/>
                    <a:p>
                      <a:r>
                        <a:rPr sz="3200" dirty="0"/>
                        <a:t>Zolpidem</a:t>
                      </a:r>
                    </a:p>
                  </a:txBody>
                  <a:tcPr/>
                </a:tc>
                <a:tc>
                  <a:txBody>
                    <a:bodyPr/>
                    <a:lstStyle/>
                    <a:p>
                      <a:r>
                        <a:rPr sz="3200" dirty="0"/>
                        <a:t>Benzodiazepines</a:t>
                      </a:r>
                    </a:p>
                  </a:txBody>
                  <a:tcPr/>
                </a:tc>
                <a:tc>
                  <a:txBody>
                    <a:bodyPr/>
                    <a:lstStyle/>
                    <a:p>
                      <a:r>
                        <a:rPr sz="3600" dirty="0"/>
                        <a:t>Phenothiazines</a:t>
                      </a:r>
                    </a:p>
                  </a:txBody>
                  <a:tcPr/>
                </a:tc>
                <a:tc>
                  <a:txBody>
                    <a:bodyPr/>
                    <a:lstStyle/>
                    <a:p>
                      <a:r>
                        <a:rPr sz="3600" dirty="0"/>
                        <a:t>Anticholinergics</a:t>
                      </a:r>
                    </a:p>
                  </a:txBody>
                  <a:tcPr/>
                </a:tc>
                <a:tc>
                  <a:txBody>
                    <a:bodyPr/>
                    <a:lstStyle/>
                    <a:p>
                      <a:r>
                        <a:rPr lang="en-US" sz="3200" dirty="0"/>
                        <a:t>Stimulants (</a:t>
                      </a:r>
                      <a:r>
                        <a:rPr lang="en-US" sz="3200" dirty="0" err="1"/>
                        <a:t>Ecstacy</a:t>
                      </a:r>
                      <a:r>
                        <a:rPr lang="en-US" sz="3200" dirty="0"/>
                        <a:t>)</a:t>
                      </a:r>
                    </a:p>
                  </a:txBody>
                  <a:tcPr/>
                </a:tc>
                <a:tc>
                  <a:txBody>
                    <a:bodyPr/>
                    <a:lstStyle/>
                    <a:p>
                      <a:r>
                        <a:rPr sz="3600" dirty="0"/>
                        <a:t>Scopolamine</a:t>
                      </a:r>
                    </a:p>
                  </a:txBody>
                  <a:tcPr/>
                </a:tc>
                <a:extLst>
                  <a:ext uri="{0D108BD9-81ED-4DB2-BD59-A6C34878D82A}">
                    <a16:rowId xmlns:a16="http://schemas.microsoft.com/office/drawing/2014/main" val="10000"/>
                  </a:ext>
                </a:extLst>
              </a:tr>
              <a:tr h="901864">
                <a:tc>
                  <a:txBody>
                    <a:bodyPr/>
                    <a:lstStyle/>
                    <a:p>
                      <a:pPr algn="ctr"/>
                      <a:r>
                        <a:rPr sz="3200" dirty="0"/>
                        <a:t>2023</a:t>
                      </a:r>
                    </a:p>
                  </a:txBody>
                  <a:tcPr/>
                </a:tc>
                <a:tc>
                  <a:txBody>
                    <a:bodyPr/>
                    <a:lstStyle/>
                    <a:p>
                      <a:pPr algn="ctr"/>
                      <a:r>
                        <a:rPr sz="3200" dirty="0"/>
                        <a:t>15</a:t>
                      </a:r>
                    </a:p>
                  </a:txBody>
                  <a:tcPr/>
                </a:tc>
                <a:tc>
                  <a:txBody>
                    <a:bodyPr/>
                    <a:lstStyle/>
                    <a:p>
                      <a:pPr algn="ctr"/>
                      <a:r>
                        <a:rPr sz="3600" dirty="0"/>
                        <a:t>22</a:t>
                      </a:r>
                    </a:p>
                  </a:txBody>
                  <a:tcPr/>
                </a:tc>
                <a:tc>
                  <a:txBody>
                    <a:bodyPr/>
                    <a:lstStyle/>
                    <a:p>
                      <a:pPr algn="ctr"/>
                      <a:r>
                        <a:rPr sz="3600" dirty="0"/>
                        <a:t>6</a:t>
                      </a:r>
                    </a:p>
                  </a:txBody>
                  <a:tcPr/>
                </a:tc>
                <a:tc>
                  <a:txBody>
                    <a:bodyPr/>
                    <a:lstStyle/>
                    <a:p>
                      <a:pPr algn="ctr"/>
                      <a:r>
                        <a:rPr sz="3600" dirty="0"/>
                        <a:t>4</a:t>
                      </a:r>
                    </a:p>
                  </a:txBody>
                  <a:tcPr/>
                </a:tc>
                <a:tc>
                  <a:txBody>
                    <a:bodyPr/>
                    <a:lstStyle/>
                    <a:p>
                      <a:pPr algn="ctr"/>
                      <a:r>
                        <a:rPr lang="en-US" sz="3600" dirty="0"/>
                        <a:t>28</a:t>
                      </a:r>
                      <a:endParaRPr sz="3600" dirty="0"/>
                    </a:p>
                  </a:txBody>
                  <a:tcPr/>
                </a:tc>
                <a:tc>
                  <a:txBody>
                    <a:bodyPr/>
                    <a:lstStyle/>
                    <a:p>
                      <a:pPr algn="ctr"/>
                      <a:r>
                        <a:rPr sz="3600" dirty="0"/>
                        <a:t>3</a:t>
                      </a:r>
                    </a:p>
                  </a:txBody>
                  <a:tcPr/>
                </a:tc>
                <a:extLst>
                  <a:ext uri="{0D108BD9-81ED-4DB2-BD59-A6C34878D82A}">
                    <a16:rowId xmlns:a16="http://schemas.microsoft.com/office/drawing/2014/main" val="10001"/>
                  </a:ext>
                </a:extLst>
              </a:tr>
              <a:tr h="901864">
                <a:tc>
                  <a:txBody>
                    <a:bodyPr/>
                    <a:lstStyle/>
                    <a:p>
                      <a:pPr algn="ctr"/>
                      <a:r>
                        <a:rPr sz="3200" dirty="0"/>
                        <a:t>2024</a:t>
                      </a:r>
                    </a:p>
                  </a:txBody>
                  <a:tcPr/>
                </a:tc>
                <a:tc>
                  <a:txBody>
                    <a:bodyPr/>
                    <a:lstStyle/>
                    <a:p>
                      <a:pPr algn="ctr"/>
                      <a:r>
                        <a:rPr sz="3200" dirty="0"/>
                        <a:t>21</a:t>
                      </a:r>
                    </a:p>
                  </a:txBody>
                  <a:tcPr/>
                </a:tc>
                <a:tc>
                  <a:txBody>
                    <a:bodyPr/>
                    <a:lstStyle/>
                    <a:p>
                      <a:pPr algn="ctr"/>
                      <a:r>
                        <a:rPr sz="3600" dirty="0"/>
                        <a:t>31</a:t>
                      </a:r>
                    </a:p>
                  </a:txBody>
                  <a:tcPr/>
                </a:tc>
                <a:tc>
                  <a:txBody>
                    <a:bodyPr/>
                    <a:lstStyle/>
                    <a:p>
                      <a:pPr algn="ctr"/>
                      <a:r>
                        <a:rPr sz="3600"/>
                        <a:t>8</a:t>
                      </a:r>
                    </a:p>
                  </a:txBody>
                  <a:tcPr/>
                </a:tc>
                <a:tc>
                  <a:txBody>
                    <a:bodyPr/>
                    <a:lstStyle/>
                    <a:p>
                      <a:pPr algn="ctr"/>
                      <a:r>
                        <a:rPr sz="3600"/>
                        <a:t>6</a:t>
                      </a:r>
                    </a:p>
                  </a:txBody>
                  <a:tcPr/>
                </a:tc>
                <a:tc>
                  <a:txBody>
                    <a:bodyPr/>
                    <a:lstStyle/>
                    <a:p>
                      <a:pPr algn="ctr"/>
                      <a:r>
                        <a:rPr sz="3600" dirty="0"/>
                        <a:t>35</a:t>
                      </a:r>
                    </a:p>
                  </a:txBody>
                  <a:tcPr/>
                </a:tc>
                <a:tc>
                  <a:txBody>
                    <a:bodyPr/>
                    <a:lstStyle/>
                    <a:p>
                      <a:pPr algn="ctr"/>
                      <a:r>
                        <a:rPr sz="3600" dirty="0"/>
                        <a:t>8</a:t>
                      </a:r>
                    </a:p>
                  </a:txBody>
                  <a:tcPr/>
                </a:tc>
                <a:extLst>
                  <a:ext uri="{0D108BD9-81ED-4DB2-BD59-A6C34878D82A}">
                    <a16:rowId xmlns:a16="http://schemas.microsoft.com/office/drawing/2014/main" val="10002"/>
                  </a:ext>
                </a:extLst>
              </a:tr>
              <a:tr h="901864">
                <a:tc>
                  <a:txBody>
                    <a:bodyPr/>
                    <a:lstStyle/>
                    <a:p>
                      <a:pPr algn="ctr"/>
                      <a:r>
                        <a:rPr sz="3200" dirty="0"/>
                        <a:t>2025</a:t>
                      </a:r>
                    </a:p>
                  </a:txBody>
                  <a:tcPr/>
                </a:tc>
                <a:tc>
                  <a:txBody>
                    <a:bodyPr/>
                    <a:lstStyle/>
                    <a:p>
                      <a:pPr algn="ctr"/>
                      <a:r>
                        <a:rPr sz="3200" dirty="0"/>
                        <a:t>25</a:t>
                      </a:r>
                    </a:p>
                  </a:txBody>
                  <a:tcPr/>
                </a:tc>
                <a:tc>
                  <a:txBody>
                    <a:bodyPr/>
                    <a:lstStyle/>
                    <a:p>
                      <a:pPr algn="ctr"/>
                      <a:r>
                        <a:rPr sz="3600" dirty="0"/>
                        <a:t>31</a:t>
                      </a:r>
                    </a:p>
                  </a:txBody>
                  <a:tcPr/>
                </a:tc>
                <a:tc>
                  <a:txBody>
                    <a:bodyPr/>
                    <a:lstStyle/>
                    <a:p>
                      <a:pPr algn="ctr"/>
                      <a:r>
                        <a:rPr sz="3600"/>
                        <a:t>10</a:t>
                      </a:r>
                    </a:p>
                  </a:txBody>
                  <a:tcPr/>
                </a:tc>
                <a:tc>
                  <a:txBody>
                    <a:bodyPr/>
                    <a:lstStyle/>
                    <a:p>
                      <a:pPr algn="ctr"/>
                      <a:r>
                        <a:rPr sz="3600"/>
                        <a:t>11</a:t>
                      </a:r>
                    </a:p>
                  </a:txBody>
                  <a:tcPr/>
                </a:tc>
                <a:tc>
                  <a:txBody>
                    <a:bodyPr/>
                    <a:lstStyle/>
                    <a:p>
                      <a:pPr algn="ctr"/>
                      <a:r>
                        <a:rPr sz="3600"/>
                        <a:t>40</a:t>
                      </a:r>
                    </a:p>
                  </a:txBody>
                  <a:tcPr/>
                </a:tc>
                <a:tc>
                  <a:txBody>
                    <a:bodyPr/>
                    <a:lstStyle/>
                    <a:p>
                      <a:pPr algn="ctr"/>
                      <a:r>
                        <a:rPr sz="3600" dirty="0"/>
                        <a:t>14</a:t>
                      </a:r>
                    </a:p>
                  </a:txBody>
                  <a:tcPr/>
                </a:tc>
                <a:extLst>
                  <a:ext uri="{0D108BD9-81ED-4DB2-BD59-A6C34878D82A}">
                    <a16:rowId xmlns:a16="http://schemas.microsoft.com/office/drawing/2014/main" val="10003"/>
                  </a:ext>
                </a:extLst>
              </a:tr>
            </a:tbl>
          </a:graphicData>
        </a:graphic>
      </p:graphicFrame>
      <p:graphicFrame>
        <p:nvGraphicFramePr>
          <p:cNvPr id="10" name="Chart 9">
            <a:extLst>
              <a:ext uri="{FF2B5EF4-FFF2-40B4-BE49-F238E27FC236}">
                <a16:creationId xmlns:a16="http://schemas.microsoft.com/office/drawing/2014/main" id="{62A2DFC6-5D66-15A2-C6DB-0063C220B713}"/>
              </a:ext>
            </a:extLst>
          </p:cNvPr>
          <p:cNvGraphicFramePr>
            <a:graphicFrameLocks noGrp="1"/>
          </p:cNvGraphicFramePr>
          <p:nvPr>
            <p:extLst>
              <p:ext uri="{D42A27DB-BD31-4B8C-83A1-F6EECF244321}">
                <p14:modId xmlns:p14="http://schemas.microsoft.com/office/powerpoint/2010/main" val="3393049810"/>
              </p:ext>
            </p:extLst>
          </p:nvPr>
        </p:nvGraphicFramePr>
        <p:xfrm>
          <a:off x="1401583" y="30708631"/>
          <a:ext cx="10690538" cy="4621936"/>
        </p:xfrm>
        <a:graphic>
          <a:graphicData uri="http://schemas.openxmlformats.org/drawingml/2006/chart">
            <c:chart xmlns:c="http://schemas.openxmlformats.org/drawingml/2006/chart" xmlns:r="http://schemas.openxmlformats.org/officeDocument/2006/relationships" r:id="rId15"/>
          </a:graphicData>
        </a:graphic>
      </p:graphicFrame>
      <p:pic>
        <p:nvPicPr>
          <p:cNvPr id="12" name="Picture 11">
            <a:extLst>
              <a:ext uri="{FF2B5EF4-FFF2-40B4-BE49-F238E27FC236}">
                <a16:creationId xmlns:a16="http://schemas.microsoft.com/office/drawing/2014/main" id="{B9CC2E9F-073B-E4C5-A337-46659E6D15FF}"/>
              </a:ext>
            </a:extLst>
          </p:cNvPr>
          <p:cNvPicPr>
            <a:picLocks noChangeAspect="1"/>
          </p:cNvPicPr>
          <p:nvPr/>
        </p:nvPicPr>
        <p:blipFill>
          <a:blip r:embed="rId16"/>
          <a:stretch>
            <a:fillRect/>
          </a:stretch>
        </p:blipFill>
        <p:spPr>
          <a:xfrm>
            <a:off x="2157561" y="19516316"/>
            <a:ext cx="4797035" cy="4811645"/>
          </a:xfrm>
          <a:prstGeom prst="rect">
            <a:avLst/>
          </a:prstGeom>
        </p:spPr>
      </p:pic>
      <p:pic>
        <p:nvPicPr>
          <p:cNvPr id="13" name="Picture 12">
            <a:extLst>
              <a:ext uri="{FF2B5EF4-FFF2-40B4-BE49-F238E27FC236}">
                <a16:creationId xmlns:a16="http://schemas.microsoft.com/office/drawing/2014/main" id="{437518AC-5EBE-9205-BFD6-B47BF73FF16C}"/>
              </a:ext>
            </a:extLst>
          </p:cNvPr>
          <p:cNvPicPr>
            <a:picLocks noChangeAspect="1"/>
          </p:cNvPicPr>
          <p:nvPr/>
        </p:nvPicPr>
        <p:blipFill>
          <a:blip r:embed="rId17"/>
          <a:srcRect t="18319"/>
          <a:stretch>
            <a:fillRect/>
          </a:stretch>
        </p:blipFill>
        <p:spPr>
          <a:xfrm>
            <a:off x="12494793" y="185106"/>
            <a:ext cx="4238727" cy="2352073"/>
          </a:xfrm>
          <a:prstGeom prst="rect">
            <a:avLst/>
          </a:prstGeom>
        </p:spPr>
      </p:pic>
      <p:sp>
        <p:nvSpPr>
          <p:cNvPr id="90" name="Google Shape;90;p1"/>
          <p:cNvSpPr/>
          <p:nvPr/>
        </p:nvSpPr>
        <p:spPr>
          <a:xfrm>
            <a:off x="987607" y="2361971"/>
            <a:ext cx="28912852" cy="4331772"/>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1792224" y="2812045"/>
            <a:ext cx="28045526" cy="378561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8000" b="1" i="0" u="none" strike="noStrike" cap="none" dirty="0">
                <a:solidFill>
                  <a:schemeClr val="lt1"/>
                </a:solidFill>
                <a:latin typeface="Arial"/>
                <a:ea typeface="Arial"/>
                <a:cs typeface="Arial"/>
                <a:sym typeface="Arial"/>
              </a:rPr>
              <a:t>TECHNOLOGICAL INNOVATIONS IN COMBATING PHARMACEUTICAL SUBSTANCE MISUSE:ADDRESSING STUPEFYING DRUGS IN KENYA THREATS</a:t>
            </a:r>
            <a:endParaRPr sz="8000" b="1" i="0" u="none" strike="noStrike" cap="none" dirty="0">
              <a:solidFill>
                <a:schemeClr val="dk1"/>
              </a:solidFill>
              <a:latin typeface="Arial"/>
              <a:ea typeface="Arial"/>
              <a:cs typeface="Arial"/>
              <a:sym typeface="Arial"/>
            </a:endParaRPr>
          </a:p>
        </p:txBody>
      </p:sp>
      <p:sp>
        <p:nvSpPr>
          <p:cNvPr id="14" name="TextBox 13">
            <a:extLst>
              <a:ext uri="{FF2B5EF4-FFF2-40B4-BE49-F238E27FC236}">
                <a16:creationId xmlns:a16="http://schemas.microsoft.com/office/drawing/2014/main" id="{E180A319-BB97-F7C4-620D-3168CC1F7382}"/>
              </a:ext>
            </a:extLst>
          </p:cNvPr>
          <p:cNvSpPr txBox="1"/>
          <p:nvPr/>
        </p:nvSpPr>
        <p:spPr>
          <a:xfrm>
            <a:off x="987607" y="26195443"/>
            <a:ext cx="5504633" cy="3077766"/>
          </a:xfrm>
          <a:prstGeom prst="rect">
            <a:avLst/>
          </a:prstGeom>
          <a:noFill/>
          <a:ln>
            <a:noFill/>
          </a:ln>
        </p:spPr>
        <p:txBody>
          <a:bodyPr wrap="square" rtlCol="0">
            <a:spAutoFit/>
          </a:bodyPr>
          <a:lstStyle/>
          <a:p>
            <a:pPr algn="ctr"/>
            <a:r>
              <a:rPr lang="en-US" sz="3600" b="1" dirty="0"/>
              <a:t>Totals per Year</a:t>
            </a:r>
            <a:endParaRPr lang="en-US" sz="3600" dirty="0"/>
          </a:p>
          <a:p>
            <a:pPr lvl="0"/>
            <a:endParaRPr lang="en-US" sz="3600" dirty="0"/>
          </a:p>
          <a:p>
            <a:pPr lvl="0"/>
            <a:r>
              <a:rPr lang="en-US" sz="3600" dirty="0"/>
              <a:t>2023: </a:t>
            </a:r>
            <a:r>
              <a:rPr lang="en-US" sz="3600" b="1" dirty="0"/>
              <a:t>50 cases</a:t>
            </a:r>
            <a:r>
              <a:rPr lang="en-US" sz="3600" dirty="0"/>
              <a:t> </a:t>
            </a:r>
          </a:p>
          <a:p>
            <a:pPr lvl="0"/>
            <a:r>
              <a:rPr lang="en-US" sz="3600" dirty="0"/>
              <a:t>2024: </a:t>
            </a:r>
            <a:r>
              <a:rPr lang="en-US" sz="3600" b="1" dirty="0"/>
              <a:t>109 cases</a:t>
            </a:r>
            <a:r>
              <a:rPr lang="en-US" sz="3600" dirty="0"/>
              <a:t> </a:t>
            </a:r>
          </a:p>
          <a:p>
            <a:pPr lvl="0"/>
            <a:r>
              <a:rPr lang="en-US" sz="3600" dirty="0"/>
              <a:t>2025: </a:t>
            </a:r>
            <a:r>
              <a:rPr lang="en-US" sz="3600" b="1" dirty="0"/>
              <a:t>131 cases</a:t>
            </a:r>
            <a:r>
              <a:rPr lang="en-US" sz="3600" dirty="0"/>
              <a:t> </a:t>
            </a:r>
          </a:p>
          <a:p>
            <a:endParaRPr lang="en-US" dirty="0"/>
          </a:p>
        </p:txBody>
      </p:sp>
      <p:sp>
        <p:nvSpPr>
          <p:cNvPr id="15" name="TextBox 14">
            <a:extLst>
              <a:ext uri="{FF2B5EF4-FFF2-40B4-BE49-F238E27FC236}">
                <a16:creationId xmlns:a16="http://schemas.microsoft.com/office/drawing/2014/main" id="{CA22167A-45A6-AB5E-798A-466581CAA5D7}"/>
              </a:ext>
            </a:extLst>
          </p:cNvPr>
          <p:cNvSpPr txBox="1"/>
          <p:nvPr/>
        </p:nvSpPr>
        <p:spPr>
          <a:xfrm>
            <a:off x="6330015" y="26104540"/>
            <a:ext cx="8097948" cy="3077766"/>
          </a:xfrm>
          <a:prstGeom prst="rect">
            <a:avLst/>
          </a:prstGeom>
          <a:noFill/>
          <a:ln>
            <a:noFill/>
          </a:ln>
        </p:spPr>
        <p:txBody>
          <a:bodyPr wrap="square" rtlCol="0">
            <a:spAutoFit/>
          </a:bodyPr>
          <a:lstStyle/>
          <a:p>
            <a:pPr algn="ctr"/>
            <a:r>
              <a:rPr lang="en-US" sz="3600" b="1" dirty="0"/>
              <a:t>Trend</a:t>
            </a:r>
            <a:endParaRPr lang="en-US" sz="3600" dirty="0"/>
          </a:p>
          <a:p>
            <a:pPr lvl="0"/>
            <a:endParaRPr lang="en-US" sz="3600" dirty="0"/>
          </a:p>
          <a:p>
            <a:pPr lvl="0"/>
            <a:r>
              <a:rPr lang="en-US" sz="3600" dirty="0"/>
              <a:t>2023 → 2024: </a:t>
            </a:r>
            <a:r>
              <a:rPr lang="en-US" sz="3600" b="1" dirty="0"/>
              <a:t>+118% increase</a:t>
            </a:r>
            <a:r>
              <a:rPr lang="en-US" sz="3600" dirty="0"/>
              <a:t> </a:t>
            </a:r>
          </a:p>
          <a:p>
            <a:pPr lvl="0"/>
            <a:r>
              <a:rPr lang="en-US" sz="3600" dirty="0"/>
              <a:t>2024 → 2025: </a:t>
            </a:r>
            <a:r>
              <a:rPr lang="en-US" sz="3600" b="1" dirty="0"/>
              <a:t>+20% increase</a:t>
            </a:r>
            <a:r>
              <a:rPr lang="en-US" sz="3600" dirty="0"/>
              <a:t> </a:t>
            </a:r>
          </a:p>
          <a:p>
            <a:pPr lvl="0"/>
            <a:r>
              <a:rPr lang="en-US" sz="3600" dirty="0"/>
              <a:t>Overall: </a:t>
            </a:r>
            <a:r>
              <a:rPr lang="en-US" sz="3600" b="1" dirty="0"/>
              <a:t>+162% increase (2023–2025)</a:t>
            </a:r>
            <a:endParaRPr lang="en-US" sz="3600" dirty="0"/>
          </a:p>
          <a:p>
            <a:endParaRPr lang="en-US" dirty="0"/>
          </a:p>
        </p:txBody>
      </p:sp>
      <p:sp>
        <p:nvSpPr>
          <p:cNvPr id="16" name="TextBox 15">
            <a:extLst>
              <a:ext uri="{FF2B5EF4-FFF2-40B4-BE49-F238E27FC236}">
                <a16:creationId xmlns:a16="http://schemas.microsoft.com/office/drawing/2014/main" id="{0A6AF2A5-6CAC-FF95-3648-00474133FD74}"/>
              </a:ext>
            </a:extLst>
          </p:cNvPr>
          <p:cNvSpPr txBox="1"/>
          <p:nvPr/>
        </p:nvSpPr>
        <p:spPr>
          <a:xfrm>
            <a:off x="15227687" y="26499077"/>
            <a:ext cx="14992514" cy="3323987"/>
          </a:xfrm>
          <a:prstGeom prst="rect">
            <a:avLst/>
          </a:prstGeom>
          <a:noFill/>
          <a:ln>
            <a:noFill/>
          </a:ln>
        </p:spPr>
        <p:txBody>
          <a:bodyPr wrap="square" rtlCol="0">
            <a:spAutoFit/>
          </a:bodyPr>
          <a:lstStyle/>
          <a:p>
            <a:r>
              <a:rPr lang="en-US" sz="3500" dirty="0"/>
              <a:t>“There was a marked increase in detected stupefying agents from 50 cases in 2023 to 131 in 2025 (162% increase). Benzodiazepines accounted for the highest proportion (29%), while stimulants and scopolamine showed the fastest growth rates, indicating an evolving pattern of drug misuse.”</a:t>
            </a:r>
          </a:p>
          <a:p>
            <a:endParaRPr lang="en-US" sz="3500" dirty="0"/>
          </a:p>
        </p:txBody>
      </p:sp>
      <p:cxnSp>
        <p:nvCxnSpPr>
          <p:cNvPr id="18" name="Straight Connector 17">
            <a:extLst>
              <a:ext uri="{FF2B5EF4-FFF2-40B4-BE49-F238E27FC236}">
                <a16:creationId xmlns:a16="http://schemas.microsoft.com/office/drawing/2014/main" id="{7654DC2E-A735-3121-FA30-DE7955D4A3DC}"/>
              </a:ext>
            </a:extLst>
          </p:cNvPr>
          <p:cNvCxnSpPr>
            <a:cxnSpLocks/>
          </p:cNvCxnSpPr>
          <p:nvPr/>
        </p:nvCxnSpPr>
        <p:spPr>
          <a:xfrm>
            <a:off x="14614156" y="26494190"/>
            <a:ext cx="0" cy="2688116"/>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7236AB3-C897-2F74-1DB0-39B6DCBF391D}"/>
              </a:ext>
            </a:extLst>
          </p:cNvPr>
          <p:cNvCxnSpPr>
            <a:cxnSpLocks/>
          </p:cNvCxnSpPr>
          <p:nvPr/>
        </p:nvCxnSpPr>
        <p:spPr>
          <a:xfrm>
            <a:off x="5927356" y="26494190"/>
            <a:ext cx="0" cy="2688116"/>
          </a:xfrm>
          <a:prstGeom prst="line">
            <a:avLst/>
          </a:prstGeom>
          <a:ln w="762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1366</TotalTime>
  <Words>594</Words>
  <Application>Microsoft Office PowerPoint</Application>
  <PresentationFormat>Custom</PresentationFormat>
  <Paragraphs>78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Noto Sans Symbols</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Cooper, Nik</dc:creator>
  <cp:lastModifiedBy>Admin</cp:lastModifiedBy>
  <cp:revision>2</cp:revision>
  <dcterms:created xsi:type="dcterms:W3CDTF">2018-08-09T14:20:14Z</dcterms:created>
  <dcterms:modified xsi:type="dcterms:W3CDTF">2026-04-28T11:56:18Z</dcterms:modified>
</cp:coreProperties>
</file>